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515" r:id="rId3"/>
    <p:sldId id="513" r:id="rId4"/>
    <p:sldId id="473" r:id="rId5"/>
    <p:sldId id="493" r:id="rId6"/>
    <p:sldId id="446" r:id="rId7"/>
    <p:sldId id="516" r:id="rId8"/>
    <p:sldId id="517" r:id="rId9"/>
    <p:sldId id="518" r:id="rId10"/>
    <p:sldId id="519" r:id="rId11"/>
    <p:sldId id="520" r:id="rId12"/>
    <p:sldId id="521" r:id="rId13"/>
    <p:sldId id="522" r:id="rId14"/>
    <p:sldId id="523" r:id="rId15"/>
    <p:sldId id="524" r:id="rId16"/>
    <p:sldId id="525" r:id="rId17"/>
    <p:sldId id="526" r:id="rId18"/>
    <p:sldId id="527" r:id="rId19"/>
    <p:sldId id="529" r:id="rId20"/>
    <p:sldId id="528" r:id="rId21"/>
    <p:sldId id="495" r:id="rId22"/>
    <p:sldId id="496" r:id="rId23"/>
    <p:sldId id="504" r:id="rId24"/>
    <p:sldId id="474" r:id="rId25"/>
    <p:sldId id="491" r:id="rId26"/>
  </p:sldIdLst>
  <p:sldSz cx="9144000" cy="6858000" type="screen4x3"/>
  <p:notesSz cx="6791325" cy="99187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E19E9BB0-C64E-42F0-9806-D66DA0FC86E3}">
          <p14:sldIdLst>
            <p14:sldId id="256"/>
            <p14:sldId id="515"/>
            <p14:sldId id="513"/>
            <p14:sldId id="473"/>
            <p14:sldId id="493"/>
            <p14:sldId id="446"/>
            <p14:sldId id="516"/>
            <p14:sldId id="517"/>
            <p14:sldId id="518"/>
            <p14:sldId id="519"/>
            <p14:sldId id="520"/>
            <p14:sldId id="521"/>
            <p14:sldId id="522"/>
            <p14:sldId id="523"/>
            <p14:sldId id="524"/>
            <p14:sldId id="525"/>
            <p14:sldId id="526"/>
            <p14:sldId id="527"/>
            <p14:sldId id="529"/>
            <p14:sldId id="528"/>
            <p14:sldId id="495"/>
            <p14:sldId id="496"/>
            <p14:sldId id="504"/>
            <p14:sldId id="474"/>
            <p14:sldId id="4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ias Hamann" initials="MH" lastIdx="2" clrIdx="0">
    <p:extLst>
      <p:ext uri="{19B8F6BF-5375-455C-9EA6-DF929625EA0E}">
        <p15:presenceInfo xmlns:p15="http://schemas.microsoft.com/office/powerpoint/2012/main" userId="Matthias Ha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4597A0"/>
    <a:srgbClr val="00395A"/>
    <a:srgbClr val="89A4A7"/>
    <a:srgbClr val="008000"/>
    <a:srgbClr val="FF7C80"/>
    <a:srgbClr val="FFCDCD"/>
    <a:srgbClr val="89FFBE"/>
    <a:srgbClr val="6633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93" autoAdjust="0"/>
    <p:restoredTop sz="91139" autoAdjust="0"/>
  </p:normalViewPr>
  <p:slideViewPr>
    <p:cSldViewPr>
      <p:cViewPr varScale="1">
        <p:scale>
          <a:sx n="106" d="100"/>
          <a:sy n="106" d="100"/>
        </p:scale>
        <p:origin x="175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3972" y="9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3110" cy="495396"/>
          </a:xfrm>
          <a:prstGeom prst="rect">
            <a:avLst/>
          </a:prstGeom>
        </p:spPr>
        <p:txBody>
          <a:bodyPr vert="horz" lIns="88093" tIns="44047" rIns="88093" bIns="4404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6698" y="1"/>
            <a:ext cx="2943110" cy="495396"/>
          </a:xfrm>
          <a:prstGeom prst="rect">
            <a:avLst/>
          </a:prstGeom>
        </p:spPr>
        <p:txBody>
          <a:bodyPr vert="horz" lIns="88093" tIns="44047" rIns="88093" bIns="44047" rtlCol="0"/>
          <a:lstStyle>
            <a:lvl1pPr algn="r">
              <a:defRPr sz="1200"/>
            </a:lvl1pPr>
          </a:lstStyle>
          <a:p>
            <a:fld id="{B33A9AED-C7DE-41B6-8C79-94E6129F83B0}" type="datetimeFigureOut">
              <a:rPr lang="de-DE" smtClean="0"/>
              <a:t>07.03.2017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1765"/>
            <a:ext cx="2943110" cy="495396"/>
          </a:xfrm>
          <a:prstGeom prst="rect">
            <a:avLst/>
          </a:prstGeom>
        </p:spPr>
        <p:txBody>
          <a:bodyPr vert="horz" lIns="88093" tIns="44047" rIns="88093" bIns="4404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6698" y="9421765"/>
            <a:ext cx="2943110" cy="495396"/>
          </a:xfrm>
          <a:prstGeom prst="rect">
            <a:avLst/>
          </a:prstGeom>
        </p:spPr>
        <p:txBody>
          <a:bodyPr vert="horz" lIns="88093" tIns="44047" rIns="88093" bIns="44047" rtlCol="0" anchor="b"/>
          <a:lstStyle>
            <a:lvl1pPr algn="r">
              <a:defRPr sz="1200"/>
            </a:lvl1pPr>
          </a:lstStyle>
          <a:p>
            <a:fld id="{8DCF7885-4465-4FB0-8B35-D9BA6EBCC1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2801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3110" cy="495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23" tIns="47711" rIns="95423" bIns="47711" numCol="1" anchor="t" anchorCtr="0" compatLnSpc="1">
            <a:prstTxWarp prst="textNoShape">
              <a:avLst/>
            </a:prstTxWarp>
          </a:bodyPr>
          <a:lstStyle>
            <a:lvl1pPr defTabSz="954344">
              <a:defRPr sz="1300"/>
            </a:lvl1pPr>
          </a:lstStyle>
          <a:p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6698" y="1"/>
            <a:ext cx="2943110" cy="495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23" tIns="47711" rIns="95423" bIns="47711" numCol="1" anchor="t" anchorCtr="0" compatLnSpc="1">
            <a:prstTxWarp prst="textNoShape">
              <a:avLst/>
            </a:prstTxWarp>
          </a:bodyPr>
          <a:lstStyle>
            <a:lvl1pPr algn="r" defTabSz="954344">
              <a:defRPr sz="1300"/>
            </a:lvl1pPr>
          </a:lstStyle>
          <a:p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59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8829" y="4710882"/>
            <a:ext cx="5433668" cy="4463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23" tIns="47711" rIns="95423" bIns="47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765"/>
            <a:ext cx="2943110" cy="495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23" tIns="47711" rIns="95423" bIns="47711" numCol="1" anchor="b" anchorCtr="0" compatLnSpc="1">
            <a:prstTxWarp prst="textNoShape">
              <a:avLst/>
            </a:prstTxWarp>
          </a:bodyPr>
          <a:lstStyle>
            <a:lvl1pPr defTabSz="954344">
              <a:defRPr sz="1300"/>
            </a:lvl1pPr>
          </a:lstStyle>
          <a:p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6698" y="9421765"/>
            <a:ext cx="2943110" cy="495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23" tIns="47711" rIns="95423" bIns="47711" numCol="1" anchor="b" anchorCtr="0" compatLnSpc="1">
            <a:prstTxWarp prst="textNoShape">
              <a:avLst/>
            </a:prstTxWarp>
          </a:bodyPr>
          <a:lstStyle>
            <a:lvl1pPr algn="r" defTabSz="954344">
              <a:defRPr sz="1300"/>
            </a:lvl1pPr>
          </a:lstStyle>
          <a:p>
            <a:fld id="{04B82F69-1FD3-4A76-959F-585567AD45B8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3203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59350" cy="37195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2F69-1FD3-4A76-959F-585567AD45B8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246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2F69-1FD3-4A76-959F-585567AD45B8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8288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2F69-1FD3-4A76-959F-585567AD45B8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0293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2F69-1FD3-4A76-959F-585567AD45B8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426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2F69-1FD3-4A76-959F-585567AD45B8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6729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2F69-1FD3-4A76-959F-585567AD45B8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4502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2F69-1FD3-4A76-959F-585567AD45B8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4669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2F69-1FD3-4A76-959F-585567AD45B8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658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2F69-1FD3-4A76-959F-585567AD45B8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6436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2F69-1FD3-4A76-959F-585567AD45B8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7404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2F69-1FD3-4A76-959F-585567AD45B8}" type="slidenum">
              <a:rPr lang="de-DE" smtClean="0">
                <a:solidFill>
                  <a:srgbClr val="000000"/>
                </a:solidFill>
              </a:rPr>
              <a:pPr/>
              <a:t>19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728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2F69-1FD3-4A76-959F-585567AD45B8}" type="slidenum">
              <a:rPr lang="de-DE" smtClean="0">
                <a:solidFill>
                  <a:srgbClr val="000000"/>
                </a:solidFill>
              </a:rPr>
              <a:pPr/>
              <a:t>2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7402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2F69-1FD3-4A76-959F-585567AD45B8}" type="slidenum">
              <a:rPr lang="de-DE" smtClean="0">
                <a:solidFill>
                  <a:srgbClr val="000000"/>
                </a:solidFill>
              </a:rPr>
              <a:pPr/>
              <a:t>20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5172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2F69-1FD3-4A76-959F-585567AD45B8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5568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2F69-1FD3-4A76-959F-585567AD45B8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815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2F69-1FD3-4A76-959F-585567AD45B8}" type="slidenum">
              <a:rPr lang="de-DE" smtClean="0">
                <a:solidFill>
                  <a:srgbClr val="000000"/>
                </a:solidFill>
              </a:rPr>
              <a:pPr/>
              <a:t>23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105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2F69-1FD3-4A76-959F-585567AD45B8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4246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2F69-1FD3-4A76-959F-585567AD45B8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770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2F69-1FD3-4A76-959F-585567AD45B8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5171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2F69-1FD3-4A76-959F-585567AD45B8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8183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2F69-1FD3-4A76-959F-585567AD45B8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0693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2F69-1FD3-4A76-959F-585567AD45B8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0054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2F69-1FD3-4A76-959F-585567AD45B8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8946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2F69-1FD3-4A76-959F-585567AD45B8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7260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2F69-1FD3-4A76-959F-585567AD45B8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11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4368" y="6408738"/>
            <a:ext cx="112628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r>
              <a:rPr lang="de-DE" dirty="0" smtClean="0"/>
              <a:t>Page </a:t>
            </a:r>
            <a:fld id="{2090C614-60D4-4633-ADDD-11FA2C72ED4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07.03.2017</a:t>
            </a:r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200" dirty="0" smtClean="0"/>
              <a:t>LIZARD – A Lightweight Stream Cipher for Power-constrained Devices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000" dirty="0" smtClean="0"/>
              <a:t>FSE 2017 (Tokyo, Japan)</a:t>
            </a:r>
          </a:p>
          <a:p>
            <a:pPr algn="ctr"/>
            <a:endParaRPr lang="en-US" sz="1200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799" y="0"/>
            <a:ext cx="1004029" cy="1004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4368" y="6408738"/>
            <a:ext cx="112628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r>
              <a:rPr lang="de-DE" dirty="0" smtClean="0"/>
              <a:t>Page </a:t>
            </a:r>
            <a:fld id="{2090C614-60D4-4633-ADDD-11FA2C72ED4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de-DE" dirty="0" smtClean="0"/>
              <a:t>07.03.2017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200" dirty="0" smtClean="0"/>
              <a:t>LIZARD – A Lightweight Stream Cipher for Power-constrained Devices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000" dirty="0" smtClean="0"/>
              <a:t>FSE 2017 (Tokyo, Japan)</a:t>
            </a:r>
          </a:p>
          <a:p>
            <a:pPr algn="ctr"/>
            <a:endParaRPr lang="en-US" sz="1200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799" y="0"/>
            <a:ext cx="1004029" cy="1004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4368" y="6408738"/>
            <a:ext cx="112628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r>
              <a:rPr lang="de-DE" dirty="0" smtClean="0"/>
              <a:t>Page </a:t>
            </a:r>
            <a:fld id="{2090C614-60D4-4633-ADDD-11FA2C72ED4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de-DE" dirty="0" smtClean="0"/>
              <a:t>07.03.2017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200" dirty="0" smtClean="0"/>
              <a:t>LIZARD – A Lightweight Stream Cipher for Power-constrained Devices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000" dirty="0" smtClean="0"/>
              <a:t>FSE 2017 (Tokyo, Japan)</a:t>
            </a:r>
          </a:p>
          <a:p>
            <a:pPr algn="ctr"/>
            <a:endParaRPr lang="en-US" sz="1200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799" y="0"/>
            <a:ext cx="1004029" cy="1004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4368" y="6408738"/>
            <a:ext cx="112628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r>
              <a:rPr lang="de-DE" dirty="0" smtClean="0"/>
              <a:t>Page </a:t>
            </a:r>
            <a:fld id="{2090C614-60D4-4633-ADDD-11FA2C72ED4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de-DE" dirty="0" smtClean="0"/>
              <a:t>07.03.2017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200" dirty="0" smtClean="0"/>
              <a:t>LIZARD – A Lightweight Stream Cipher for Power-constrained Devices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000" dirty="0" smtClean="0"/>
              <a:t>FSE 2017 (Tokyo, Japan)</a:t>
            </a:r>
          </a:p>
          <a:p>
            <a:pPr algn="ctr"/>
            <a:endParaRPr lang="en-US" sz="1200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799" y="0"/>
            <a:ext cx="1004029" cy="1004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4368" y="6408738"/>
            <a:ext cx="112628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r>
              <a:rPr lang="de-DE" dirty="0" smtClean="0"/>
              <a:t>Page </a:t>
            </a:r>
            <a:fld id="{2090C614-60D4-4633-ADDD-11FA2C72ED4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de-DE" dirty="0" smtClean="0"/>
              <a:t>07.03.2017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200" dirty="0" smtClean="0"/>
              <a:t>LIZARD – A Lightweight Stream Cipher for Power-constrained Devices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000" dirty="0" smtClean="0"/>
              <a:t>FSE 2017 (Tokyo, Japan)</a:t>
            </a:r>
          </a:p>
          <a:p>
            <a:pPr algn="ctr"/>
            <a:endParaRPr lang="en-US" sz="1200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799" y="0"/>
            <a:ext cx="1004029" cy="1004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4368" y="6408738"/>
            <a:ext cx="112628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r>
              <a:rPr lang="de-DE" dirty="0" smtClean="0"/>
              <a:t>Page </a:t>
            </a:r>
            <a:fld id="{2090C614-60D4-4633-ADDD-11FA2C72ED4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134938" y="6408738"/>
            <a:ext cx="1124694" cy="4762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de-DE" dirty="0" smtClean="0"/>
              <a:t>07.03.2017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200" dirty="0" smtClean="0"/>
              <a:t>LIZARD – A Lightweight Stream Cipher for Power-constrained Devices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000" dirty="0" smtClean="0"/>
              <a:t>FSE 2017 (Tokyo, Japan)</a:t>
            </a:r>
          </a:p>
          <a:p>
            <a:pPr algn="ctr"/>
            <a:endParaRPr lang="en-US" sz="1200" dirty="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799" y="0"/>
            <a:ext cx="1004029" cy="1004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7884368" y="6408738"/>
            <a:ext cx="112628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r>
              <a:rPr lang="de-DE" dirty="0" smtClean="0"/>
              <a:t>Page </a:t>
            </a:r>
            <a:fld id="{2090C614-60D4-4633-ADDD-11FA2C72ED4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11"/>
          </p:nvPr>
        </p:nvSpPr>
        <p:spPr>
          <a:xfrm>
            <a:off x="134938" y="6408738"/>
            <a:ext cx="1124694" cy="4762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de-DE" dirty="0" smtClean="0"/>
              <a:t>07.03.2017</a:t>
            </a:r>
            <a:endParaRPr lang="de-DE" dirty="0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259632" y="6345720"/>
            <a:ext cx="6624736" cy="53966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200" dirty="0" smtClean="0"/>
              <a:t>LIZARD – A Lightweight Stream Cipher for Power-constrained Devices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000" dirty="0" smtClean="0"/>
              <a:t>FSE 2017 (Tokyo, Japan)</a:t>
            </a:r>
          </a:p>
          <a:p>
            <a:pPr algn="ctr"/>
            <a:endParaRPr lang="en-US" sz="1200" dirty="0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799" y="0"/>
            <a:ext cx="1004029" cy="1004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4368" y="6408738"/>
            <a:ext cx="112628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r>
              <a:rPr lang="de-DE" dirty="0" smtClean="0"/>
              <a:t>Page </a:t>
            </a:r>
            <a:fld id="{2090C614-60D4-4633-ADDD-11FA2C72ED4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de-DE" dirty="0" smtClean="0"/>
              <a:t>07.03.2017</a:t>
            </a:r>
            <a:endParaRPr 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200" dirty="0" smtClean="0"/>
              <a:t>LIZARD – A Lightweight Stream Cipher for Power-constrained Devices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000" dirty="0" smtClean="0"/>
              <a:t>FSE 2017 (Tokyo, Japan)</a:t>
            </a:r>
          </a:p>
          <a:p>
            <a:pPr algn="ctr"/>
            <a:endParaRPr lang="en-US" sz="1200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799" y="0"/>
            <a:ext cx="1004029" cy="1004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4368" y="6408738"/>
            <a:ext cx="112628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r>
              <a:rPr lang="de-DE" dirty="0" smtClean="0"/>
              <a:t>Page </a:t>
            </a:r>
            <a:fld id="{2090C614-60D4-4633-ADDD-11FA2C72ED4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de-DE" dirty="0" smtClean="0"/>
              <a:t>07.03.2017</a:t>
            </a:r>
            <a:endParaRPr 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200" dirty="0" smtClean="0"/>
              <a:t>LIZARD – A Lightweight Stream Cipher for Power-constrained Devices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000" dirty="0" smtClean="0"/>
              <a:t>FSE 2017 (Tokyo, Japan)</a:t>
            </a:r>
          </a:p>
          <a:p>
            <a:pPr algn="ctr"/>
            <a:endParaRPr lang="en-US" sz="1200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799" y="0"/>
            <a:ext cx="1004029" cy="1004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4368" y="6408738"/>
            <a:ext cx="112628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r>
              <a:rPr lang="de-DE" dirty="0" smtClean="0"/>
              <a:t>Page </a:t>
            </a:r>
            <a:fld id="{2090C614-60D4-4633-ADDD-11FA2C72ED4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134938" y="6408738"/>
            <a:ext cx="1124694" cy="4762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de-DE" dirty="0" smtClean="0"/>
              <a:t>07.03.2017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200" dirty="0" smtClean="0"/>
              <a:t>LIZARD – A Lightweight Stream Cipher for Power-constrained Devices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000" dirty="0" smtClean="0"/>
              <a:t>FSE 2017 (Tokyo, Japan)</a:t>
            </a:r>
          </a:p>
          <a:p>
            <a:pPr algn="ctr"/>
            <a:endParaRPr lang="en-US" sz="1200" dirty="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799" y="0"/>
            <a:ext cx="1004029" cy="1004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4368" y="6408738"/>
            <a:ext cx="112628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r>
              <a:rPr lang="de-DE" dirty="0" smtClean="0"/>
              <a:t>Page </a:t>
            </a:r>
            <a:fld id="{2090C614-60D4-4633-ADDD-11FA2C72ED4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134938" y="6408738"/>
            <a:ext cx="1124694" cy="4762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de-DE" dirty="0" smtClean="0"/>
              <a:t>07.03.2017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200" dirty="0" smtClean="0"/>
              <a:t>LIZARD – A Lightweight Stream Cipher for Power-constrained Devices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000" dirty="0" smtClean="0"/>
              <a:t>FSE 2017 (Tokyo, Japan)</a:t>
            </a:r>
          </a:p>
          <a:p>
            <a:pPr algn="ctr"/>
            <a:endParaRPr lang="en-US" sz="1200" dirty="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799" y="0"/>
            <a:ext cx="1004029" cy="1004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B3C9D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1052513"/>
          </a:xfrm>
          <a:prstGeom prst="rect">
            <a:avLst/>
          </a:prstGeom>
          <a:solidFill>
            <a:srgbClr val="B3C9D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sz="180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6" name="Text Box 12"/>
          <p:cNvSpPr txBox="1">
            <a:spLocks noChangeArrowheads="1"/>
          </p:cNvSpPr>
          <p:nvPr userDrawn="1"/>
        </p:nvSpPr>
        <p:spPr bwMode="auto">
          <a:xfrm>
            <a:off x="1331640" y="188911"/>
            <a:ext cx="611983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b="1" noProof="0" dirty="0" smtClean="0"/>
              <a:t>University of Mannheim</a:t>
            </a:r>
            <a:r>
              <a:rPr lang="de-DE" sz="1800" b="1" dirty="0" smtClean="0"/>
              <a:t>, Germany</a:t>
            </a:r>
            <a:endParaRPr lang="de-DE" sz="1800" b="1" dirty="0"/>
          </a:p>
          <a:p>
            <a:r>
              <a:rPr lang="en-US" sz="1600" dirty="0" smtClean="0"/>
              <a:t>Group for Theoretical Computer Science and IT-Security</a:t>
            </a:r>
            <a:endParaRPr lang="de-DE" sz="1600" dirty="0"/>
          </a:p>
        </p:txBody>
      </p:sp>
      <p:pic>
        <p:nvPicPr>
          <p:cNvPr id="13" name="Picture 13" descr="Siegel_Uni_Mannheim_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1520" y="77587"/>
            <a:ext cx="900113" cy="900112"/>
          </a:xfrm>
          <a:prstGeom prst="rect">
            <a:avLst/>
          </a:prstGeom>
          <a:noFill/>
        </p:spPr>
      </p:pic>
      <p:sp>
        <p:nvSpPr>
          <p:cNvPr id="1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4368" y="6408738"/>
            <a:ext cx="112628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r>
              <a:rPr lang="de-DE" dirty="0" smtClean="0"/>
              <a:t>Page </a:t>
            </a:r>
            <a:fld id="{2090C614-60D4-4633-ADDD-11FA2C72ED4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Datumsplatzhalter 3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de-DE" dirty="0" smtClean="0"/>
              <a:t>XX.03.2017</a:t>
            </a:r>
            <a:endParaRPr lang="de-DE" dirty="0"/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200" dirty="0" smtClean="0"/>
              <a:t>LIZARD – A Lightweight Stream Cipher for Power-constrained Devices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000" dirty="0" smtClean="0"/>
              <a:t>FSE 2017 (Tokyo, Japan)</a:t>
            </a:r>
          </a:p>
          <a:p>
            <a:pPr algn="ctr"/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61764" y="1232756"/>
            <a:ext cx="8856984" cy="92470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cap="small" dirty="0" smtClean="0">
                <a:solidFill>
                  <a:srgbClr val="00395A"/>
                </a:solidFill>
              </a:rPr>
              <a:t>LIZARD</a:t>
            </a:r>
            <a:r>
              <a:rPr lang="en-US" sz="2800" dirty="0" smtClean="0">
                <a:solidFill>
                  <a:srgbClr val="00395A"/>
                </a:solidFill>
              </a:rPr>
              <a:t> </a:t>
            </a:r>
            <a:r>
              <a:rPr lang="en-US" sz="2800" dirty="0">
                <a:solidFill>
                  <a:srgbClr val="00395A"/>
                </a:solidFill>
              </a:rPr>
              <a:t>– A Lightweight Stream Cipher </a:t>
            </a:r>
            <a:r>
              <a:rPr lang="en-US" sz="2800" dirty="0" smtClean="0">
                <a:solidFill>
                  <a:srgbClr val="00395A"/>
                </a:solidFill>
              </a:rPr>
              <a:t/>
            </a:r>
            <a:br>
              <a:rPr lang="en-US" sz="2800" dirty="0" smtClean="0">
                <a:solidFill>
                  <a:srgbClr val="00395A"/>
                </a:solidFill>
              </a:rPr>
            </a:br>
            <a:r>
              <a:rPr lang="en-US" sz="2800" dirty="0" smtClean="0">
                <a:solidFill>
                  <a:srgbClr val="00395A"/>
                </a:solidFill>
              </a:rPr>
              <a:t>for Power-constrained </a:t>
            </a:r>
            <a:r>
              <a:rPr lang="en-US" sz="2800" dirty="0">
                <a:solidFill>
                  <a:srgbClr val="00395A"/>
                </a:solidFill>
              </a:rPr>
              <a:t>Devices</a:t>
            </a:r>
            <a:r>
              <a:rPr lang="en-US" sz="2800" dirty="0" smtClean="0">
                <a:solidFill>
                  <a:srgbClr val="00395A"/>
                </a:solidFill>
              </a:rPr>
              <a:t/>
            </a:r>
            <a:br>
              <a:rPr lang="en-US" sz="2800" dirty="0" smtClean="0">
                <a:solidFill>
                  <a:srgbClr val="00395A"/>
                </a:solidFill>
              </a:rPr>
            </a:br>
            <a:endParaRPr lang="en-US" sz="2800" dirty="0">
              <a:solidFill>
                <a:srgbClr val="00395A"/>
              </a:solidFill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0" y="5774446"/>
            <a:ext cx="91553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400" baseline="30000" dirty="0" smtClean="0"/>
              <a:t>1 </a:t>
            </a:r>
            <a:r>
              <a:rPr lang="en-US" sz="1400" dirty="0" smtClean="0"/>
              <a:t>University of Mannheim, Germany	</a:t>
            </a:r>
            <a:r>
              <a:rPr lang="de-DE" sz="1400" baseline="30000" dirty="0"/>
              <a:t>2</a:t>
            </a:r>
            <a:r>
              <a:rPr lang="en-US" sz="1400" dirty="0"/>
              <a:t> FH </a:t>
            </a:r>
            <a:r>
              <a:rPr lang="en-US" sz="1400" dirty="0" err="1"/>
              <a:t>Nordwestschweiz</a:t>
            </a:r>
            <a:r>
              <a:rPr lang="en-US" sz="1400" dirty="0"/>
              <a:t>, Switzerland</a:t>
            </a:r>
          </a:p>
          <a:p>
            <a:pPr algn="ctr"/>
            <a:endParaRPr lang="en-US" sz="1400" dirty="0" smtClean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-11385" y="226758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>
            <a:spAutoFit/>
          </a:bodyPr>
          <a:lstStyle/>
          <a:p>
            <a:pPr algn="ctr"/>
            <a:r>
              <a:rPr lang="de-DE" sz="1800" u="sng" dirty="0" smtClean="0"/>
              <a:t>Matthias Hamann</a:t>
            </a:r>
            <a:r>
              <a:rPr lang="de-DE" sz="1800" baseline="30000" dirty="0" smtClean="0"/>
              <a:t>1</a:t>
            </a:r>
            <a:r>
              <a:rPr lang="de-DE" sz="1800" dirty="0" smtClean="0"/>
              <a:t>	Matthias Krause</a:t>
            </a:r>
            <a:r>
              <a:rPr lang="de-DE" sz="1800" baseline="30000" dirty="0"/>
              <a:t>1</a:t>
            </a:r>
            <a:r>
              <a:rPr lang="de-DE" sz="1800" dirty="0" smtClean="0"/>
              <a:t>		Willi Meier</a:t>
            </a:r>
            <a:r>
              <a:rPr lang="de-DE" sz="1800" baseline="30000" dirty="0" smtClean="0"/>
              <a:t>2</a:t>
            </a:r>
            <a:endParaRPr lang="de-DE" sz="18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068" y="2743966"/>
            <a:ext cx="4291093" cy="3045484"/>
          </a:xfrm>
          <a:prstGeom prst="rect">
            <a:avLst/>
          </a:prstGeom>
        </p:spPr>
      </p:pic>
      <p:sp>
        <p:nvSpPr>
          <p:cNvPr id="13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884368" y="6408738"/>
            <a:ext cx="1126282" cy="476250"/>
          </a:xfrm>
        </p:spPr>
        <p:txBody>
          <a:bodyPr/>
          <a:lstStyle/>
          <a:p>
            <a:r>
              <a:rPr lang="de-DE" smtClean="0"/>
              <a:t>Page </a:t>
            </a:r>
            <a:fld id="{2090C614-60D4-4633-ADDD-11FA2C72ED47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14" name="Datumsplatzhalter 4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</p:spPr>
        <p:txBody>
          <a:bodyPr/>
          <a:lstStyle/>
          <a:p>
            <a:r>
              <a:rPr lang="de-DE" dirty="0" smtClean="0"/>
              <a:t>07.03.2017</a:t>
            </a:r>
            <a:endParaRPr lang="de-DE" dirty="0"/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</p:spPr>
        <p:txBody>
          <a:bodyPr/>
          <a:lstStyle/>
          <a:p>
            <a:pPr algn="ctr"/>
            <a:r>
              <a:rPr lang="en-US" sz="1200" dirty="0" smtClean="0"/>
              <a:t>LIZARD – A Lightweight Stream Cipher for Power-constrained Devices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000" dirty="0" smtClean="0"/>
              <a:t>FSE 2017 (Tokyo, Japan)</a:t>
            </a:r>
          </a:p>
          <a:p>
            <a:pPr algn="ctr"/>
            <a:endParaRPr lang="en-US" sz="1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799" y="0"/>
            <a:ext cx="1004029" cy="1004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1520" y="1196975"/>
            <a:ext cx="8663186" cy="719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lvl="1"/>
            <a:r>
              <a:rPr lang="en-US" sz="3200" kern="0" dirty="0" smtClean="0">
                <a:solidFill>
                  <a:srgbClr val="00395A"/>
                </a:solidFill>
              </a:rPr>
              <a:t>Our Approach: </a:t>
            </a:r>
            <a:r>
              <a:rPr lang="en-US" sz="3200" kern="0" cap="small" dirty="0" smtClean="0">
                <a:solidFill>
                  <a:srgbClr val="00395A"/>
                </a:solidFill>
              </a:rPr>
              <a:t>Lizard</a:t>
            </a:r>
            <a:endParaRPr lang="en-US" sz="3200" kern="0" dirty="0">
              <a:solidFill>
                <a:srgbClr val="00395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3"/>
              <p:cNvSpPr txBox="1">
                <a:spLocks noChangeArrowheads="1"/>
              </p:cNvSpPr>
              <p:nvPr/>
            </p:nvSpPr>
            <p:spPr bwMode="auto">
              <a:xfrm>
                <a:off x="359917" y="1970782"/>
                <a:ext cx="8424166" cy="40846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b="1" kern="0" dirty="0"/>
                  <a:t>Key size: 120 bit</a:t>
                </a:r>
                <a:r>
                  <a:rPr lang="en-US" kern="0" dirty="0"/>
                  <a:t>, </a:t>
                </a:r>
                <a:r>
                  <a:rPr lang="en-US" b="1" kern="0" dirty="0"/>
                  <a:t>IV size: 64 bit</a:t>
                </a:r>
                <a:r>
                  <a:rPr lang="en-US" kern="0" dirty="0" smtClean="0"/>
                  <a:t>.</a:t>
                </a:r>
              </a:p>
              <a:p>
                <a:r>
                  <a:rPr lang="en-US" kern="0" dirty="0" smtClean="0"/>
                  <a:t>Modelled </a:t>
                </a:r>
                <a:r>
                  <a:rPr lang="en-US" kern="0" dirty="0"/>
                  <a:t>on the Grain family as well</a:t>
                </a:r>
                <a:r>
                  <a:rPr lang="en-US" kern="0" dirty="0" smtClean="0"/>
                  <a:t>.</a:t>
                </a:r>
                <a:endParaRPr lang="en-US" b="1" kern="0" dirty="0" smtClean="0"/>
              </a:p>
              <a:p>
                <a:r>
                  <a:rPr lang="en-US" b="1" kern="0" dirty="0" smtClean="0"/>
                  <a:t>State update independent of key</a:t>
                </a:r>
                <a:r>
                  <a:rPr lang="en-US" kern="0" dirty="0" smtClean="0"/>
                  <a:t>, but </a:t>
                </a:r>
                <a:r>
                  <a:rPr lang="en-US" b="1" kern="0" dirty="0" smtClean="0"/>
                  <a:t>initialization mechanism so that key recovery via TMD TO is prevented</a:t>
                </a:r>
                <a:r>
                  <a:rPr lang="en-US" kern="0" dirty="0" smtClean="0"/>
                  <a:t>.</a:t>
                </a:r>
              </a:p>
              <a:p>
                <a:r>
                  <a:rPr lang="en-US" b="1" kern="0" dirty="0" smtClean="0"/>
                  <a:t>State size only 121 bit</a:t>
                </a:r>
                <a:r>
                  <a:rPr lang="en-US" kern="0" dirty="0" smtClean="0"/>
                  <a:t>, but still:</a:t>
                </a:r>
              </a:p>
              <a:p>
                <a:r>
                  <a:rPr lang="en-US" b="1" kern="0" dirty="0" smtClean="0">
                    <a:solidFill>
                      <a:srgbClr val="0070C0"/>
                    </a:solidFill>
                  </a:rPr>
                  <a:t>Security:</a:t>
                </a:r>
              </a:p>
              <a:p>
                <a:pPr lvl="1"/>
                <a:r>
                  <a:rPr lang="en-US" kern="0" dirty="0" smtClean="0"/>
                  <a:t>Against </a:t>
                </a:r>
                <a:r>
                  <a:rPr lang="en-US" b="1" kern="0" dirty="0" smtClean="0"/>
                  <a:t>key recovery: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kern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kern="0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de-DE" b="1" i="1" kern="0" dirty="0" smtClean="0">
                            <a:latin typeface="Cambria Math" panose="02040503050406030204" pitchFamily="18" charset="0"/>
                          </a:rPr>
                          <m:t>𝟖𝟎</m:t>
                        </m:r>
                      </m:sup>
                    </m:sSup>
                  </m:oMath>
                </a14:m>
                <a:r>
                  <a:rPr lang="en-US" kern="0" dirty="0" smtClean="0"/>
                  <a:t>.</a:t>
                </a:r>
              </a:p>
              <a:p>
                <a:pPr lvl="1"/>
                <a:r>
                  <a:rPr lang="en-US" kern="0" dirty="0" smtClean="0"/>
                  <a:t>Complexity of generic </a:t>
                </a:r>
                <a:r>
                  <a:rPr lang="en-US" b="1" kern="0" dirty="0" smtClean="0"/>
                  <a:t>distinguisher: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kern="0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kern="0" dirty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de-DE" b="1" i="1" kern="0" dirty="0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de-DE" b="1" i="1" kern="0" dirty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de-DE" kern="0" dirty="0" smtClean="0"/>
                  <a:t>.</a:t>
                </a:r>
              </a:p>
              <a:p>
                <a:r>
                  <a:rPr lang="en-US" kern="0" cap="small" dirty="0"/>
                  <a:t>Lizard</a:t>
                </a:r>
                <a:r>
                  <a:rPr lang="en-US" kern="0" dirty="0"/>
                  <a:t> comes with a </a:t>
                </a:r>
                <a:r>
                  <a:rPr lang="en-US" b="1" kern="0" dirty="0"/>
                  <a:t>security proof against key recovery based on generic TMD TO</a:t>
                </a:r>
                <a:r>
                  <a:rPr lang="en-US" kern="0" dirty="0" smtClean="0"/>
                  <a:t>.</a:t>
                </a:r>
                <a:endParaRPr lang="de-DE" kern="0" dirty="0" smtClean="0"/>
              </a:p>
              <a:p>
                <a:r>
                  <a:rPr lang="en-US" b="1" kern="0" dirty="0" smtClean="0"/>
                  <a:t>16 % reduced power consumption</a:t>
                </a:r>
                <a:r>
                  <a:rPr lang="en-US" kern="0" dirty="0" smtClean="0"/>
                  <a:t> over Grain v1.</a:t>
                </a:r>
              </a:p>
            </p:txBody>
          </p:sp>
        </mc:Choice>
        <mc:Fallback xmlns="">
          <p:sp>
            <p:nvSpPr>
              <p:cNvPr id="13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9917" y="1970782"/>
                <a:ext cx="8424166" cy="4084655"/>
              </a:xfrm>
              <a:prstGeom prst="rect">
                <a:avLst/>
              </a:prstGeom>
              <a:blipFill rotWithShape="0">
                <a:blip r:embed="rId3"/>
                <a:stretch>
                  <a:fillRect l="-651" t="-597" r="-796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884368" y="6408738"/>
            <a:ext cx="1126282" cy="476250"/>
          </a:xfrm>
        </p:spPr>
        <p:txBody>
          <a:bodyPr/>
          <a:lstStyle/>
          <a:p>
            <a:r>
              <a:rPr lang="de-DE" smtClean="0"/>
              <a:t>Page </a:t>
            </a:r>
            <a:fld id="{2090C614-60D4-4633-ADDD-11FA2C72ED47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14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</p:spPr>
        <p:txBody>
          <a:bodyPr/>
          <a:lstStyle/>
          <a:p>
            <a:pPr algn="ctr"/>
            <a:r>
              <a:rPr lang="en-US" sz="1200" smtClean="0"/>
              <a:t>LIZARD – A Lightweight Stream Cipher for Power-constrained Devices</a:t>
            </a:r>
            <a:r>
              <a:rPr lang="en-US" sz="1100" smtClean="0"/>
              <a:t/>
            </a:r>
            <a:br>
              <a:rPr lang="en-US" sz="1100" smtClean="0"/>
            </a:br>
            <a:r>
              <a:rPr lang="en-US" sz="1000" smtClean="0"/>
              <a:t>FSE 2017 (Tokyo, Japan)</a:t>
            </a:r>
          </a:p>
          <a:p>
            <a:pPr algn="ctr"/>
            <a:endParaRPr lang="en-US" sz="120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</p:spPr>
        <p:txBody>
          <a:bodyPr/>
          <a:lstStyle/>
          <a:p>
            <a:r>
              <a:rPr lang="de-DE" dirty="0" smtClean="0"/>
              <a:t>07.03.2017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221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1520" y="1196975"/>
            <a:ext cx="8663186" cy="719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lvl="1"/>
            <a:r>
              <a:rPr lang="en-US" sz="3200" kern="0" dirty="0" smtClean="0">
                <a:solidFill>
                  <a:srgbClr val="00395A"/>
                </a:solidFill>
              </a:rPr>
              <a:t>Security of </a:t>
            </a:r>
            <a:r>
              <a:rPr lang="en-US" sz="3200" kern="0" cap="small" dirty="0">
                <a:solidFill>
                  <a:srgbClr val="00395A"/>
                </a:solidFill>
              </a:rPr>
              <a:t>Lizard</a:t>
            </a:r>
            <a:r>
              <a:rPr lang="en-US" sz="3200" kern="0" dirty="0" smtClean="0">
                <a:solidFill>
                  <a:srgbClr val="00395A"/>
                </a:solidFill>
              </a:rPr>
              <a:t> against TMD TO</a:t>
            </a:r>
            <a:endParaRPr lang="en-US" sz="3200" kern="0" dirty="0">
              <a:solidFill>
                <a:srgbClr val="00395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3"/>
              <p:cNvSpPr txBox="1">
                <a:spLocks noChangeArrowheads="1"/>
              </p:cNvSpPr>
              <p:nvPr/>
            </p:nvSpPr>
            <p:spPr bwMode="auto">
              <a:xfrm>
                <a:off x="359917" y="1970782"/>
                <a:ext cx="8424166" cy="40846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 smtClean="0"/>
                  <a:t>Stream cipher state initialization can (efficiently) provide</a:t>
                </a:r>
                <a:r>
                  <a:rPr lang="en-US" b="1" kern="0" dirty="0" smtClean="0"/>
                  <a:t> provable beyond-the-birthday-bound security of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kern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1" i="1" kern="0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de-DE" b="1" i="1" kern="0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de-DE" b="1" i="1" kern="0" smtClean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kern="0" dirty="0" smtClean="0"/>
                  <a:t>, where </a:t>
                </a:r>
                <a14:m>
                  <m:oMath xmlns:m="http://schemas.openxmlformats.org/officeDocument/2006/math">
                    <m:r>
                      <a:rPr lang="de-DE" i="1" ker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kern="0" dirty="0" smtClean="0"/>
                  <a:t> denotes the size of the inner state, </a:t>
                </a:r>
                <a:r>
                  <a:rPr lang="en-US" b="1" kern="0" dirty="0" smtClean="0"/>
                  <a:t>against generic TMD TO attacks aiming at key recovery</a:t>
                </a:r>
                <a:r>
                  <a:rPr lang="en-US" kern="0" dirty="0" smtClean="0"/>
                  <a:t>.</a:t>
                </a:r>
              </a:p>
              <a:p>
                <a:r>
                  <a:rPr lang="en-US" b="1" kern="0" dirty="0" smtClean="0"/>
                  <a:t>Security Proof</a:t>
                </a:r>
                <a:r>
                  <a:rPr lang="en-US" b="1" kern="0" dirty="0"/>
                  <a:t>: </a:t>
                </a:r>
                <a:r>
                  <a:rPr lang="en-US" i="1" kern="0" dirty="0"/>
                  <a:t>On Stream Ciphers with Provable Beyond-the-Birthday-Bound Security against Time-Memory-Data Tradeoff </a:t>
                </a:r>
                <a:r>
                  <a:rPr lang="en-US" i="1" kern="0" dirty="0" smtClean="0"/>
                  <a:t>Attacks; Matthias </a:t>
                </a:r>
                <a:r>
                  <a:rPr lang="en-US" i="1" kern="0" dirty="0" err="1" smtClean="0"/>
                  <a:t>Hamann</a:t>
                </a:r>
                <a:r>
                  <a:rPr lang="en-US" i="1" kern="0" dirty="0" smtClean="0"/>
                  <a:t> and </a:t>
                </a:r>
                <a:r>
                  <a:rPr lang="en-US" i="1" kern="0" dirty="0"/>
                  <a:t>Matthias </a:t>
                </a:r>
                <a:r>
                  <a:rPr lang="en-US" i="1" kern="0" dirty="0" smtClean="0"/>
                  <a:t>Krause; </a:t>
                </a:r>
                <a:r>
                  <a:rPr lang="en-US" i="1" kern="0" dirty="0" err="1" smtClean="0"/>
                  <a:t>ePrint</a:t>
                </a:r>
                <a:r>
                  <a:rPr lang="en-US" i="1" kern="0" dirty="0" smtClean="0"/>
                  <a:t> 2015/636.</a:t>
                </a:r>
              </a:p>
              <a:p>
                <a:r>
                  <a:rPr lang="en-US" kern="0" dirty="0"/>
                  <a:t>Lower bound </a:t>
                </a:r>
                <a:r>
                  <a:rPr lang="en-US" kern="0" dirty="0" smtClean="0"/>
                  <a:t>proved using Random Oracle Model, in </a:t>
                </a:r>
                <a:r>
                  <a:rPr lang="en-US" kern="0" dirty="0"/>
                  <a:t>spirit of work on Even-Mansour </a:t>
                </a:r>
                <a:r>
                  <a:rPr lang="en-US" kern="0" dirty="0" smtClean="0"/>
                  <a:t>ciphers.</a:t>
                </a:r>
                <a:endParaRPr lang="en-US" i="1" kern="0" dirty="0" smtClean="0"/>
              </a:p>
              <a:p>
                <a:r>
                  <a:rPr lang="en-US" b="1" kern="0" dirty="0" smtClean="0"/>
                  <a:t>Basic algorithmic idea: </a:t>
                </a:r>
                <a:r>
                  <a:rPr lang="en-US" b="1" kern="0" dirty="0" smtClean="0">
                    <a:solidFill>
                      <a:srgbClr val="FF0000"/>
                    </a:solidFill>
                  </a:rPr>
                  <a:t>Use the secret key twice during state initialization.</a:t>
                </a:r>
              </a:p>
              <a:p>
                <a:endParaRPr lang="en-US" kern="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9917" y="1970782"/>
                <a:ext cx="8424166" cy="4084655"/>
              </a:xfrm>
              <a:prstGeom prst="rect">
                <a:avLst/>
              </a:prstGeom>
              <a:blipFill rotWithShape="0">
                <a:blip r:embed="rId3"/>
                <a:stretch>
                  <a:fillRect l="-651" t="-597" r="-123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884368" y="6408738"/>
            <a:ext cx="1126282" cy="476250"/>
          </a:xfrm>
        </p:spPr>
        <p:txBody>
          <a:bodyPr/>
          <a:lstStyle/>
          <a:p>
            <a:r>
              <a:rPr lang="de-DE" smtClean="0"/>
              <a:t>Page </a:t>
            </a:r>
            <a:fld id="{2090C614-60D4-4633-ADDD-11FA2C72ED47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11" name="Datumsplatzhalter 4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</p:spPr>
        <p:txBody>
          <a:bodyPr/>
          <a:lstStyle/>
          <a:p>
            <a:r>
              <a:rPr lang="de-DE" dirty="0" smtClean="0"/>
              <a:t>07.03.2017</a:t>
            </a:r>
            <a:endParaRPr lang="de-DE" dirty="0"/>
          </a:p>
        </p:txBody>
      </p:sp>
      <p:sp>
        <p:nvSpPr>
          <p:cNvPr id="14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</p:spPr>
        <p:txBody>
          <a:bodyPr/>
          <a:lstStyle/>
          <a:p>
            <a:pPr algn="ctr"/>
            <a:r>
              <a:rPr lang="en-US" sz="1200" smtClean="0"/>
              <a:t>LIZARD – A Lightweight Stream Cipher for Power-constrained Devices</a:t>
            </a:r>
            <a:r>
              <a:rPr lang="en-US" sz="1100" smtClean="0"/>
              <a:t/>
            </a:r>
            <a:br>
              <a:rPr lang="en-US" sz="1100" smtClean="0"/>
            </a:br>
            <a:r>
              <a:rPr lang="en-US" sz="1000" smtClean="0"/>
              <a:t>FSE 2017 (Tokyo, Japan)</a:t>
            </a:r>
          </a:p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5825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1520" y="1196975"/>
            <a:ext cx="8663186" cy="719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lvl="1"/>
            <a:r>
              <a:rPr lang="en-US" sz="3200" kern="0" dirty="0" smtClean="0">
                <a:solidFill>
                  <a:srgbClr val="00395A"/>
                </a:solidFill>
              </a:rPr>
              <a:t>Packet Mode</a:t>
            </a:r>
            <a:endParaRPr lang="en-US" sz="3200" kern="0" dirty="0">
              <a:solidFill>
                <a:srgbClr val="00395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3"/>
              <p:cNvSpPr txBox="1">
                <a:spLocks noChangeArrowheads="1"/>
              </p:cNvSpPr>
              <p:nvPr/>
            </p:nvSpPr>
            <p:spPr bwMode="auto">
              <a:xfrm>
                <a:off x="359917" y="1972637"/>
                <a:ext cx="8424166" cy="40846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de-DE" b="1" kern="0" dirty="0" smtClean="0"/>
                  <a:t>Per key-IV pair, at most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ker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de-DE" b="1" i="1" kern="0">
                            <a:latin typeface="Cambria Math" panose="02040503050406030204" pitchFamily="18" charset="0"/>
                          </a:rPr>
                          <m:t>𝟏𝟖</m:t>
                        </m:r>
                      </m:sup>
                    </m:sSup>
                  </m:oMath>
                </a14:m>
                <a:r>
                  <a:rPr lang="en-US" b="1" kern="0" dirty="0"/>
                  <a:t> </a:t>
                </a:r>
                <a:r>
                  <a:rPr lang="en-US" b="1" kern="0" dirty="0" smtClean="0"/>
                  <a:t>keystream bits </a:t>
                </a:r>
                <a:r>
                  <a:rPr lang="en-US" kern="0" dirty="0" smtClean="0"/>
                  <a:t>are generated.</a:t>
                </a:r>
                <a:endParaRPr lang="de-DE" kern="0" dirty="0" smtClean="0"/>
              </a:p>
              <a:p>
                <a:r>
                  <a:rPr lang="en-US" kern="0" cap="small" dirty="0"/>
                  <a:t>Lizard</a:t>
                </a:r>
                <a:r>
                  <a:rPr lang="en-US" kern="0" dirty="0"/>
                  <a:t> is actually </a:t>
                </a:r>
                <a:r>
                  <a:rPr lang="en-US" b="1" kern="0" dirty="0"/>
                  <a:t>a bitwise working, synchronous stream cipher</a:t>
                </a:r>
                <a:r>
                  <a:rPr lang="en-US" b="1" kern="0" dirty="0" smtClean="0"/>
                  <a:t>!</a:t>
                </a:r>
                <a:endParaRPr lang="en-US" kern="0" dirty="0" smtClean="0"/>
              </a:p>
              <a:p>
                <a:r>
                  <a:rPr lang="en-US" kern="0" dirty="0" smtClean="0"/>
                  <a:t>“</a:t>
                </a:r>
                <a:r>
                  <a:rPr lang="en-US" kern="0" dirty="0"/>
                  <a:t>Packet mode” just hints at the cipher’s </a:t>
                </a:r>
                <a:r>
                  <a:rPr lang="en-US" b="1" kern="0" dirty="0"/>
                  <a:t>optimization for </a:t>
                </a:r>
                <a:r>
                  <a:rPr lang="en-US" b="1" kern="0" dirty="0" smtClean="0"/>
                  <a:t>shorter </a:t>
                </a:r>
                <a:r>
                  <a:rPr lang="en-US" b="1" kern="0" dirty="0"/>
                  <a:t>keystream pieces</a:t>
                </a:r>
                <a:r>
                  <a:rPr lang="en-US" kern="0" dirty="0" smtClean="0"/>
                  <a:t>.</a:t>
                </a:r>
                <a:endParaRPr lang="en-US" kern="0" cap="small" dirty="0" smtClean="0"/>
              </a:p>
              <a:p>
                <a:r>
                  <a:rPr lang="en-US" kern="0" dirty="0" smtClean="0"/>
                  <a:t>Packet </a:t>
                </a:r>
                <a:r>
                  <a:rPr lang="en-US" kern="0" dirty="0"/>
                  <a:t>length </a:t>
                </a:r>
                <a:r>
                  <a:rPr lang="en-US" kern="0" dirty="0" smtClean="0"/>
                  <a:t>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0" ker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b="0" i="0" ker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kern="0" dirty="0" smtClean="0"/>
                  <a:t> chosen conservatively:</a:t>
                </a:r>
              </a:p>
              <a:p>
                <a:pPr lvl="1"/>
                <a:r>
                  <a:rPr lang="en-US" kern="0" dirty="0" smtClean="0"/>
                  <a:t>Limits the impact of TMD TO distinguishing attacks.</a:t>
                </a:r>
              </a:p>
              <a:p>
                <a:pPr lvl="1"/>
                <a:r>
                  <a:rPr lang="en-US" kern="0" dirty="0" smtClean="0"/>
                  <a:t>But still </a:t>
                </a:r>
                <a:r>
                  <a:rPr lang="en-US" b="1" kern="0" dirty="0" smtClean="0"/>
                  <a:t>fits </a:t>
                </a:r>
                <a:r>
                  <a:rPr lang="en-US" b="1" kern="0" dirty="0"/>
                  <a:t>in widespread application scenarios like Bluetooth, WLAN, or HTTPS</a:t>
                </a:r>
                <a:r>
                  <a:rPr lang="en-US" kern="0" dirty="0" smtClean="0"/>
                  <a:t>.</a:t>
                </a:r>
              </a:p>
              <a:p>
                <a:endParaRPr lang="en-US" kern="0" dirty="0" smtClean="0"/>
              </a:p>
              <a:p>
                <a:endParaRPr lang="en-US" kern="0" dirty="0"/>
              </a:p>
            </p:txBody>
          </p:sp>
        </mc:Choice>
        <mc:Fallback xmlns="">
          <p:sp>
            <p:nvSpPr>
              <p:cNvPr id="13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9917" y="1972637"/>
                <a:ext cx="8424166" cy="4084655"/>
              </a:xfrm>
              <a:prstGeom prst="rect">
                <a:avLst/>
              </a:prstGeom>
              <a:blipFill rotWithShape="0">
                <a:blip r:embed="rId3"/>
                <a:stretch>
                  <a:fillRect l="-651" t="-59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884368" y="6408738"/>
            <a:ext cx="1126282" cy="476250"/>
          </a:xfrm>
        </p:spPr>
        <p:txBody>
          <a:bodyPr/>
          <a:lstStyle/>
          <a:p>
            <a:r>
              <a:rPr lang="de-DE" smtClean="0"/>
              <a:t>Page </a:t>
            </a:r>
            <a:fld id="{2090C614-60D4-4633-ADDD-11FA2C72ED47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14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</p:spPr>
        <p:txBody>
          <a:bodyPr/>
          <a:lstStyle/>
          <a:p>
            <a:pPr algn="ctr"/>
            <a:r>
              <a:rPr lang="en-US" sz="1200" smtClean="0"/>
              <a:t>LIZARD – A Lightweight Stream Cipher for Power-constrained Devices</a:t>
            </a:r>
            <a:r>
              <a:rPr lang="en-US" sz="1100" smtClean="0"/>
              <a:t/>
            </a:r>
            <a:br>
              <a:rPr lang="en-US" sz="1100" smtClean="0"/>
            </a:br>
            <a:r>
              <a:rPr lang="en-US" sz="1000" smtClean="0"/>
              <a:t>FSE 2017 (Tokyo, Japan)</a:t>
            </a:r>
          </a:p>
          <a:p>
            <a:pPr algn="ctr"/>
            <a:endParaRPr lang="en-US" sz="120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</p:spPr>
        <p:txBody>
          <a:bodyPr/>
          <a:lstStyle/>
          <a:p>
            <a:r>
              <a:rPr lang="de-DE" dirty="0" smtClean="0"/>
              <a:t>07.03.2017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277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1520" y="1196975"/>
            <a:ext cx="8663186" cy="719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lvl="1"/>
            <a:r>
              <a:rPr lang="en-US" sz="3200" kern="0" dirty="0" smtClean="0">
                <a:solidFill>
                  <a:srgbClr val="00395A"/>
                </a:solidFill>
              </a:rPr>
              <a:t>Difference to Grain v1</a:t>
            </a:r>
            <a:endParaRPr lang="en-US" sz="3200" kern="0" dirty="0">
              <a:solidFill>
                <a:srgbClr val="00395A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59532" y="1988840"/>
            <a:ext cx="8424166" cy="408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 kern="0" dirty="0" smtClean="0"/>
              <a:t>Smaller</a:t>
            </a:r>
            <a:r>
              <a:rPr lang="de-DE" b="1" kern="0" dirty="0" smtClean="0"/>
              <a:t> </a:t>
            </a:r>
            <a:r>
              <a:rPr lang="en-US" b="1" kern="0" dirty="0" smtClean="0"/>
              <a:t>state size: 121 bit </a:t>
            </a:r>
            <a:r>
              <a:rPr lang="en-US" kern="0" dirty="0" smtClean="0"/>
              <a:t>(compared to 160 bi</a:t>
            </a:r>
            <a:r>
              <a:rPr lang="de-DE" kern="0" dirty="0" smtClean="0"/>
              <a:t>t).</a:t>
            </a:r>
            <a:endParaRPr lang="en-US" kern="0" dirty="0"/>
          </a:p>
          <a:p>
            <a:r>
              <a:rPr lang="en-US" b="1" kern="0" dirty="0" smtClean="0"/>
              <a:t>Larger key </a:t>
            </a:r>
            <a:r>
              <a:rPr lang="en-US" b="1" kern="0" dirty="0"/>
              <a:t>size: 120 bit </a:t>
            </a:r>
            <a:r>
              <a:rPr lang="en-US" kern="0" dirty="0" smtClean="0"/>
              <a:t>(rather than 80 bit), necessary</a:t>
            </a:r>
            <a:r>
              <a:rPr lang="de-DE" kern="0" dirty="0" smtClean="0"/>
              <a:t> </a:t>
            </a:r>
            <a:r>
              <a:rPr lang="en-US" kern="0" dirty="0" smtClean="0"/>
              <a:t>assumption for security proof.</a:t>
            </a:r>
          </a:p>
          <a:p>
            <a:r>
              <a:rPr lang="en-US" b="1" kern="0" dirty="0" smtClean="0">
                <a:solidFill>
                  <a:srgbClr val="FF0000"/>
                </a:solidFill>
              </a:rPr>
              <a:t>Key is introduced not only once, but twice in initialization.</a:t>
            </a:r>
          </a:p>
          <a:p>
            <a:r>
              <a:rPr lang="en-US" kern="0" dirty="0"/>
              <a:t>Quite different </a:t>
            </a:r>
            <a:r>
              <a:rPr lang="en-US" b="1" kern="0" dirty="0"/>
              <a:t>output function: I</a:t>
            </a:r>
            <a:r>
              <a:rPr lang="en-US" b="1" kern="0" dirty="0" smtClean="0"/>
              <a:t>nspired by FLIP </a:t>
            </a:r>
            <a:r>
              <a:rPr lang="en-US" b="1" kern="0" dirty="0"/>
              <a:t>stream cipher</a:t>
            </a:r>
            <a:r>
              <a:rPr lang="en-US" kern="0" dirty="0"/>
              <a:t>, uses many </a:t>
            </a:r>
            <a:r>
              <a:rPr lang="en-US" kern="0" dirty="0" smtClean="0"/>
              <a:t>(53) inputs.</a:t>
            </a:r>
          </a:p>
          <a:p>
            <a:r>
              <a:rPr lang="en-US" kern="0" dirty="0" smtClean="0"/>
              <a:t>Both register feedbacks now nonlinear.</a:t>
            </a:r>
          </a:p>
          <a:p>
            <a:r>
              <a:rPr lang="en-US" kern="0" dirty="0" smtClean="0"/>
              <a:t>Efficiently parallelizable up to a factor of 6 (compared to 16).</a:t>
            </a:r>
            <a:endParaRPr lang="en-US" kern="0" dirty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884368" y="6408738"/>
            <a:ext cx="1126282" cy="476250"/>
          </a:xfrm>
        </p:spPr>
        <p:txBody>
          <a:bodyPr/>
          <a:lstStyle/>
          <a:p>
            <a:r>
              <a:rPr lang="de-DE" smtClean="0"/>
              <a:t>Page </a:t>
            </a:r>
            <a:fld id="{2090C614-60D4-4633-ADDD-11FA2C72ED47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14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</p:spPr>
        <p:txBody>
          <a:bodyPr/>
          <a:lstStyle/>
          <a:p>
            <a:pPr algn="ctr"/>
            <a:r>
              <a:rPr lang="en-US" sz="1200" smtClean="0"/>
              <a:t>LIZARD – A Lightweight Stream Cipher for Power-constrained Devices</a:t>
            </a:r>
            <a:r>
              <a:rPr lang="en-US" sz="1100" smtClean="0"/>
              <a:t/>
            </a:r>
            <a:br>
              <a:rPr lang="en-US" sz="1100" smtClean="0"/>
            </a:br>
            <a:r>
              <a:rPr lang="en-US" sz="1000" smtClean="0"/>
              <a:t>FSE 2017 (Tokyo, Japan)</a:t>
            </a:r>
          </a:p>
          <a:p>
            <a:pPr algn="ctr"/>
            <a:endParaRPr lang="en-US" sz="120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</p:spPr>
        <p:txBody>
          <a:bodyPr/>
          <a:lstStyle/>
          <a:p>
            <a:r>
              <a:rPr lang="de-DE" dirty="0" smtClean="0"/>
              <a:t>07.03.2017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839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1520" y="1196975"/>
            <a:ext cx="8663186" cy="719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lvl="1"/>
            <a:r>
              <a:rPr lang="en-US" sz="3200" kern="0" cap="small" dirty="0" smtClean="0">
                <a:solidFill>
                  <a:srgbClr val="00395A"/>
                </a:solidFill>
              </a:rPr>
              <a:t>Lizard</a:t>
            </a:r>
            <a:r>
              <a:rPr lang="en-US" sz="3200" kern="0" dirty="0" smtClean="0">
                <a:solidFill>
                  <a:srgbClr val="00395A"/>
                </a:solidFill>
              </a:rPr>
              <a:t> in keystream generation mode</a:t>
            </a:r>
            <a:endParaRPr lang="en-US" sz="3200" kern="0" dirty="0">
              <a:solidFill>
                <a:srgbClr val="00395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3"/>
              <p:cNvSpPr txBox="1">
                <a:spLocks noChangeArrowheads="1"/>
              </p:cNvSpPr>
              <p:nvPr/>
            </p:nvSpPr>
            <p:spPr bwMode="auto">
              <a:xfrm>
                <a:off x="323528" y="4509120"/>
                <a:ext cx="8460554" cy="1449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b="1" kern="0" dirty="0" smtClean="0"/>
                  <a:t>NFSR1 (length 31 bit) </a:t>
                </a:r>
                <a:r>
                  <a:rPr lang="en-US" kern="0" dirty="0" smtClean="0"/>
                  <a:t>has guaranteed period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b="0" i="1" kern="0" smtClean="0">
                            <a:latin typeface="Cambria Math" panose="02040503050406030204" pitchFamily="18" charset="0"/>
                          </a:rPr>
                          <m:t>31</m:t>
                        </m:r>
                      </m:sup>
                    </m:sSup>
                    <m:r>
                      <a:rPr lang="de-DE" b="0" i="1" kern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kern="0" dirty="0" smtClean="0"/>
                  <a:t> (from ACHTERBAHN stream cipher).</a:t>
                </a:r>
              </a:p>
              <a:p>
                <a:r>
                  <a:rPr lang="en-US" b="1" kern="0" dirty="0" smtClean="0"/>
                  <a:t>NFSR2 (length 90 bit) </a:t>
                </a:r>
                <a:r>
                  <a:rPr lang="en-US" kern="0" dirty="0" smtClean="0"/>
                  <a:t>keeps same cryptographic properties as NFSR in Grain-128a.</a:t>
                </a:r>
                <a:br>
                  <a:rPr lang="en-US" kern="0" dirty="0" smtClean="0"/>
                </a:br>
                <a:endParaRPr lang="en-US" kern="0" dirty="0" smtClean="0"/>
              </a:p>
            </p:txBody>
          </p:sp>
        </mc:Choice>
        <mc:Fallback xmlns="">
          <p:sp>
            <p:nvSpPr>
              <p:cNvPr id="13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528" y="4509120"/>
                <a:ext cx="8460554" cy="1449236"/>
              </a:xfrm>
              <a:prstGeom prst="rect">
                <a:avLst/>
              </a:prstGeom>
              <a:blipFill rotWithShape="0">
                <a:blip r:embed="rId3"/>
                <a:stretch>
                  <a:fillRect l="-648" t="-2110" r="-1153" b="-2954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884368" y="6408738"/>
            <a:ext cx="1126282" cy="476250"/>
          </a:xfrm>
        </p:spPr>
        <p:txBody>
          <a:bodyPr/>
          <a:lstStyle/>
          <a:p>
            <a:r>
              <a:rPr lang="de-DE" smtClean="0"/>
              <a:t>Page </a:t>
            </a:r>
            <a:fld id="{2090C614-60D4-4633-ADDD-11FA2C72ED47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4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</p:spPr>
        <p:txBody>
          <a:bodyPr/>
          <a:lstStyle/>
          <a:p>
            <a:pPr algn="ctr"/>
            <a:r>
              <a:rPr lang="en-US" sz="1200" smtClean="0"/>
              <a:t>LIZARD – A Lightweight Stream Cipher for Power-constrained Devices</a:t>
            </a:r>
            <a:r>
              <a:rPr lang="en-US" sz="1100" smtClean="0"/>
              <a:t/>
            </a:r>
            <a:br>
              <a:rPr lang="en-US" sz="1100" smtClean="0"/>
            </a:br>
            <a:r>
              <a:rPr lang="en-US" sz="1000" smtClean="0"/>
              <a:t>FSE 2017 (Tokyo, Japan)</a:t>
            </a:r>
          </a:p>
          <a:p>
            <a:pPr algn="ctr"/>
            <a:endParaRPr lang="en-US" sz="1200" dirty="0"/>
          </a:p>
        </p:txBody>
      </p:sp>
      <p:grpSp>
        <p:nvGrpSpPr>
          <p:cNvPr id="164" name="Gruppieren 163"/>
          <p:cNvGrpSpPr>
            <a:grpSpLocks noChangeAspect="1"/>
          </p:cNvGrpSpPr>
          <p:nvPr/>
        </p:nvGrpSpPr>
        <p:grpSpPr>
          <a:xfrm>
            <a:off x="1667763" y="2047962"/>
            <a:ext cx="5830699" cy="2281138"/>
            <a:chOff x="2543175" y="2587626"/>
            <a:chExt cx="3656013" cy="1430338"/>
          </a:xfrm>
        </p:grpSpPr>
        <p:sp>
          <p:nvSpPr>
            <p:cNvPr id="95" name="Rectangle 81"/>
            <p:cNvSpPr>
              <a:spLocks noChangeArrowheads="1"/>
            </p:cNvSpPr>
            <p:nvPr/>
          </p:nvSpPr>
          <p:spPr bwMode="auto">
            <a:xfrm>
              <a:off x="2543175" y="2862264"/>
              <a:ext cx="1447800" cy="257175"/>
            </a:xfrm>
            <a:prstGeom prst="rect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6" name="Rectangle 82"/>
            <p:cNvSpPr>
              <a:spLocks noChangeArrowheads="1"/>
            </p:cNvSpPr>
            <p:nvPr/>
          </p:nvSpPr>
          <p:spPr bwMode="auto">
            <a:xfrm>
              <a:off x="4714875" y="2862264"/>
              <a:ext cx="1266825" cy="257175"/>
            </a:xfrm>
            <a:prstGeom prst="rect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7" name="Rectangle 83"/>
            <p:cNvSpPr>
              <a:spLocks noChangeArrowheads="1"/>
            </p:cNvSpPr>
            <p:nvPr/>
          </p:nvSpPr>
          <p:spPr bwMode="auto">
            <a:xfrm>
              <a:off x="4208463" y="3468689"/>
              <a:ext cx="271463" cy="258763"/>
            </a:xfrm>
            <a:prstGeom prst="rect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8" name="Freeform 84"/>
            <p:cNvSpPr>
              <a:spLocks/>
            </p:cNvSpPr>
            <p:nvPr/>
          </p:nvSpPr>
          <p:spPr bwMode="auto">
            <a:xfrm>
              <a:off x="3048000" y="2943226"/>
              <a:ext cx="95250" cy="96838"/>
            </a:xfrm>
            <a:custGeom>
              <a:avLst/>
              <a:gdLst>
                <a:gd name="T0" fmla="*/ 109 w 373"/>
                <a:gd name="T1" fmla="*/ 7 h 372"/>
                <a:gd name="T2" fmla="*/ 93 w 373"/>
                <a:gd name="T3" fmla="*/ 0 h 372"/>
                <a:gd name="T4" fmla="*/ 0 w 373"/>
                <a:gd name="T5" fmla="*/ 0 h 372"/>
                <a:gd name="T6" fmla="*/ 0 w 373"/>
                <a:gd name="T7" fmla="*/ 17 h 372"/>
                <a:gd name="T8" fmla="*/ 16 w 373"/>
                <a:gd name="T9" fmla="*/ 17 h 372"/>
                <a:gd name="T10" fmla="*/ 44 w 373"/>
                <a:gd name="T11" fmla="*/ 18 h 372"/>
                <a:gd name="T12" fmla="*/ 57 w 373"/>
                <a:gd name="T13" fmla="*/ 30 h 372"/>
                <a:gd name="T14" fmla="*/ 57 w 373"/>
                <a:gd name="T15" fmla="*/ 315 h 372"/>
                <a:gd name="T16" fmla="*/ 0 w 373"/>
                <a:gd name="T17" fmla="*/ 356 h 372"/>
                <a:gd name="T18" fmla="*/ 0 w 373"/>
                <a:gd name="T19" fmla="*/ 372 h 372"/>
                <a:gd name="T20" fmla="*/ 64 w 373"/>
                <a:gd name="T21" fmla="*/ 371 h 372"/>
                <a:gd name="T22" fmla="*/ 128 w 373"/>
                <a:gd name="T23" fmla="*/ 372 h 372"/>
                <a:gd name="T24" fmla="*/ 128 w 373"/>
                <a:gd name="T25" fmla="*/ 356 h 372"/>
                <a:gd name="T26" fmla="*/ 72 w 373"/>
                <a:gd name="T27" fmla="*/ 315 h 372"/>
                <a:gd name="T28" fmla="*/ 72 w 373"/>
                <a:gd name="T29" fmla="*/ 31 h 372"/>
                <a:gd name="T30" fmla="*/ 77 w 373"/>
                <a:gd name="T31" fmla="*/ 38 h 372"/>
                <a:gd name="T32" fmla="*/ 300 w 373"/>
                <a:gd name="T33" fmla="*/ 365 h 372"/>
                <a:gd name="T34" fmla="*/ 309 w 373"/>
                <a:gd name="T35" fmla="*/ 372 h 372"/>
                <a:gd name="T36" fmla="*/ 317 w 373"/>
                <a:gd name="T37" fmla="*/ 358 h 372"/>
                <a:gd name="T38" fmla="*/ 317 w 373"/>
                <a:gd name="T39" fmla="*/ 57 h 372"/>
                <a:gd name="T40" fmla="*/ 373 w 373"/>
                <a:gd name="T41" fmla="*/ 17 h 372"/>
                <a:gd name="T42" fmla="*/ 373 w 373"/>
                <a:gd name="T43" fmla="*/ 0 h 372"/>
                <a:gd name="T44" fmla="*/ 309 w 373"/>
                <a:gd name="T45" fmla="*/ 2 h 372"/>
                <a:gd name="T46" fmla="*/ 245 w 373"/>
                <a:gd name="T47" fmla="*/ 0 h 372"/>
                <a:gd name="T48" fmla="*/ 245 w 373"/>
                <a:gd name="T49" fmla="*/ 17 h 372"/>
                <a:gd name="T50" fmla="*/ 301 w 373"/>
                <a:gd name="T51" fmla="*/ 57 h 372"/>
                <a:gd name="T52" fmla="*/ 301 w 373"/>
                <a:gd name="T53" fmla="*/ 290 h 372"/>
                <a:gd name="T54" fmla="*/ 109 w 373"/>
                <a:gd name="T55" fmla="*/ 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73" h="372">
                  <a:moveTo>
                    <a:pt x="109" y="7"/>
                  </a:moveTo>
                  <a:cubicBezTo>
                    <a:pt x="104" y="0"/>
                    <a:pt x="103" y="0"/>
                    <a:pt x="93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16" y="17"/>
                  </a:lnTo>
                  <a:cubicBezTo>
                    <a:pt x="24" y="17"/>
                    <a:pt x="35" y="17"/>
                    <a:pt x="44" y="18"/>
                  </a:cubicBezTo>
                  <a:cubicBezTo>
                    <a:pt x="56" y="19"/>
                    <a:pt x="57" y="20"/>
                    <a:pt x="57" y="30"/>
                  </a:cubicBezTo>
                  <a:lnTo>
                    <a:pt x="57" y="315"/>
                  </a:lnTo>
                  <a:cubicBezTo>
                    <a:pt x="57" y="330"/>
                    <a:pt x="57" y="356"/>
                    <a:pt x="0" y="356"/>
                  </a:cubicBezTo>
                  <a:lnTo>
                    <a:pt x="0" y="372"/>
                  </a:lnTo>
                  <a:cubicBezTo>
                    <a:pt x="20" y="372"/>
                    <a:pt x="46" y="371"/>
                    <a:pt x="64" y="371"/>
                  </a:cubicBezTo>
                  <a:cubicBezTo>
                    <a:pt x="82" y="371"/>
                    <a:pt x="109" y="372"/>
                    <a:pt x="128" y="372"/>
                  </a:cubicBezTo>
                  <a:lnTo>
                    <a:pt x="128" y="356"/>
                  </a:lnTo>
                  <a:cubicBezTo>
                    <a:pt x="72" y="356"/>
                    <a:pt x="72" y="330"/>
                    <a:pt x="72" y="315"/>
                  </a:cubicBezTo>
                  <a:lnTo>
                    <a:pt x="72" y="31"/>
                  </a:lnTo>
                  <a:cubicBezTo>
                    <a:pt x="75" y="34"/>
                    <a:pt x="75" y="35"/>
                    <a:pt x="77" y="38"/>
                  </a:cubicBezTo>
                  <a:lnTo>
                    <a:pt x="300" y="365"/>
                  </a:lnTo>
                  <a:cubicBezTo>
                    <a:pt x="305" y="372"/>
                    <a:pt x="305" y="372"/>
                    <a:pt x="309" y="372"/>
                  </a:cubicBezTo>
                  <a:cubicBezTo>
                    <a:pt x="317" y="372"/>
                    <a:pt x="317" y="369"/>
                    <a:pt x="317" y="358"/>
                  </a:cubicBezTo>
                  <a:lnTo>
                    <a:pt x="317" y="57"/>
                  </a:lnTo>
                  <a:cubicBezTo>
                    <a:pt x="317" y="42"/>
                    <a:pt x="317" y="17"/>
                    <a:pt x="373" y="17"/>
                  </a:cubicBezTo>
                  <a:lnTo>
                    <a:pt x="373" y="0"/>
                  </a:lnTo>
                  <a:cubicBezTo>
                    <a:pt x="354" y="0"/>
                    <a:pt x="327" y="2"/>
                    <a:pt x="309" y="2"/>
                  </a:cubicBezTo>
                  <a:cubicBezTo>
                    <a:pt x="291" y="2"/>
                    <a:pt x="264" y="0"/>
                    <a:pt x="245" y="0"/>
                  </a:cubicBezTo>
                  <a:lnTo>
                    <a:pt x="245" y="17"/>
                  </a:lnTo>
                  <a:cubicBezTo>
                    <a:pt x="301" y="17"/>
                    <a:pt x="301" y="42"/>
                    <a:pt x="301" y="57"/>
                  </a:cubicBezTo>
                  <a:lnTo>
                    <a:pt x="301" y="290"/>
                  </a:lnTo>
                  <a:lnTo>
                    <a:pt x="109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9" name="Freeform 85"/>
            <p:cNvSpPr>
              <a:spLocks/>
            </p:cNvSpPr>
            <p:nvPr/>
          </p:nvSpPr>
          <p:spPr bwMode="auto">
            <a:xfrm>
              <a:off x="3152775" y="2943226"/>
              <a:ext cx="80963" cy="96838"/>
            </a:xfrm>
            <a:custGeom>
              <a:avLst/>
              <a:gdLst>
                <a:gd name="T0" fmla="*/ 300 w 315"/>
                <a:gd name="T1" fmla="*/ 0 h 370"/>
                <a:gd name="T2" fmla="*/ 0 w 315"/>
                <a:gd name="T3" fmla="*/ 0 h 370"/>
                <a:gd name="T4" fmla="*/ 0 w 315"/>
                <a:gd name="T5" fmla="*/ 16 h 370"/>
                <a:gd name="T6" fmla="*/ 14 w 315"/>
                <a:gd name="T7" fmla="*/ 16 h 370"/>
                <a:gd name="T8" fmla="*/ 57 w 315"/>
                <a:gd name="T9" fmla="*/ 42 h 370"/>
                <a:gd name="T10" fmla="*/ 57 w 315"/>
                <a:gd name="T11" fmla="*/ 328 h 370"/>
                <a:gd name="T12" fmla="*/ 14 w 315"/>
                <a:gd name="T13" fmla="*/ 354 h 370"/>
                <a:gd name="T14" fmla="*/ 0 w 315"/>
                <a:gd name="T15" fmla="*/ 354 h 370"/>
                <a:gd name="T16" fmla="*/ 0 w 315"/>
                <a:gd name="T17" fmla="*/ 370 h 370"/>
                <a:gd name="T18" fmla="*/ 83 w 315"/>
                <a:gd name="T19" fmla="*/ 369 h 370"/>
                <a:gd name="T20" fmla="*/ 175 w 315"/>
                <a:gd name="T21" fmla="*/ 370 h 370"/>
                <a:gd name="T22" fmla="*/ 175 w 315"/>
                <a:gd name="T23" fmla="*/ 354 h 370"/>
                <a:gd name="T24" fmla="*/ 157 w 315"/>
                <a:gd name="T25" fmla="*/ 354 h 370"/>
                <a:gd name="T26" fmla="*/ 105 w 315"/>
                <a:gd name="T27" fmla="*/ 327 h 370"/>
                <a:gd name="T28" fmla="*/ 105 w 315"/>
                <a:gd name="T29" fmla="*/ 193 h 370"/>
                <a:gd name="T30" fmla="*/ 152 w 315"/>
                <a:gd name="T31" fmla="*/ 193 h 370"/>
                <a:gd name="T32" fmla="*/ 210 w 315"/>
                <a:gd name="T33" fmla="*/ 257 h 370"/>
                <a:gd name="T34" fmla="*/ 224 w 315"/>
                <a:gd name="T35" fmla="*/ 257 h 370"/>
                <a:gd name="T36" fmla="*/ 224 w 315"/>
                <a:gd name="T37" fmla="*/ 112 h 370"/>
                <a:gd name="T38" fmla="*/ 210 w 315"/>
                <a:gd name="T39" fmla="*/ 112 h 370"/>
                <a:gd name="T40" fmla="*/ 152 w 315"/>
                <a:gd name="T41" fmla="*/ 176 h 370"/>
                <a:gd name="T42" fmla="*/ 105 w 315"/>
                <a:gd name="T43" fmla="*/ 176 h 370"/>
                <a:gd name="T44" fmla="*/ 105 w 315"/>
                <a:gd name="T45" fmla="*/ 38 h 370"/>
                <a:gd name="T46" fmla="*/ 132 w 315"/>
                <a:gd name="T47" fmla="*/ 16 h 370"/>
                <a:gd name="T48" fmla="*/ 197 w 315"/>
                <a:gd name="T49" fmla="*/ 16 h 370"/>
                <a:gd name="T50" fmla="*/ 302 w 315"/>
                <a:gd name="T51" fmla="*/ 122 h 370"/>
                <a:gd name="T52" fmla="*/ 315 w 315"/>
                <a:gd name="T53" fmla="*/ 122 h 370"/>
                <a:gd name="T54" fmla="*/ 300 w 315"/>
                <a:gd name="T55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15" h="370">
                  <a:moveTo>
                    <a:pt x="300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4" y="16"/>
                  </a:lnTo>
                  <a:cubicBezTo>
                    <a:pt x="56" y="16"/>
                    <a:pt x="57" y="22"/>
                    <a:pt x="57" y="42"/>
                  </a:cubicBezTo>
                  <a:lnTo>
                    <a:pt x="57" y="328"/>
                  </a:lnTo>
                  <a:cubicBezTo>
                    <a:pt x="57" y="348"/>
                    <a:pt x="56" y="354"/>
                    <a:pt x="14" y="354"/>
                  </a:cubicBezTo>
                  <a:lnTo>
                    <a:pt x="0" y="354"/>
                  </a:lnTo>
                  <a:lnTo>
                    <a:pt x="0" y="370"/>
                  </a:lnTo>
                  <a:cubicBezTo>
                    <a:pt x="20" y="369"/>
                    <a:pt x="62" y="369"/>
                    <a:pt x="83" y="369"/>
                  </a:cubicBezTo>
                  <a:cubicBezTo>
                    <a:pt x="106" y="369"/>
                    <a:pt x="155" y="369"/>
                    <a:pt x="175" y="370"/>
                  </a:cubicBezTo>
                  <a:lnTo>
                    <a:pt x="175" y="354"/>
                  </a:lnTo>
                  <a:lnTo>
                    <a:pt x="157" y="354"/>
                  </a:lnTo>
                  <a:cubicBezTo>
                    <a:pt x="105" y="354"/>
                    <a:pt x="105" y="346"/>
                    <a:pt x="105" y="327"/>
                  </a:cubicBezTo>
                  <a:lnTo>
                    <a:pt x="105" y="193"/>
                  </a:lnTo>
                  <a:lnTo>
                    <a:pt x="152" y="193"/>
                  </a:lnTo>
                  <a:cubicBezTo>
                    <a:pt x="205" y="193"/>
                    <a:pt x="210" y="211"/>
                    <a:pt x="210" y="257"/>
                  </a:cubicBezTo>
                  <a:lnTo>
                    <a:pt x="224" y="257"/>
                  </a:lnTo>
                  <a:lnTo>
                    <a:pt x="224" y="112"/>
                  </a:lnTo>
                  <a:lnTo>
                    <a:pt x="210" y="112"/>
                  </a:lnTo>
                  <a:cubicBezTo>
                    <a:pt x="210" y="158"/>
                    <a:pt x="205" y="176"/>
                    <a:pt x="152" y="176"/>
                  </a:cubicBezTo>
                  <a:lnTo>
                    <a:pt x="105" y="176"/>
                  </a:lnTo>
                  <a:lnTo>
                    <a:pt x="105" y="38"/>
                  </a:lnTo>
                  <a:cubicBezTo>
                    <a:pt x="105" y="20"/>
                    <a:pt x="106" y="16"/>
                    <a:pt x="132" y="16"/>
                  </a:cubicBezTo>
                  <a:lnTo>
                    <a:pt x="197" y="16"/>
                  </a:lnTo>
                  <a:cubicBezTo>
                    <a:pt x="279" y="16"/>
                    <a:pt x="293" y="47"/>
                    <a:pt x="302" y="122"/>
                  </a:cubicBezTo>
                  <a:lnTo>
                    <a:pt x="315" y="122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0" name="Freeform 86"/>
            <p:cNvSpPr>
              <a:spLocks/>
            </p:cNvSpPr>
            <p:nvPr/>
          </p:nvSpPr>
          <p:spPr bwMode="auto">
            <a:xfrm>
              <a:off x="3246438" y="2940051"/>
              <a:ext cx="61913" cy="103188"/>
            </a:xfrm>
            <a:custGeom>
              <a:avLst/>
              <a:gdLst>
                <a:gd name="T0" fmla="*/ 160 w 241"/>
                <a:gd name="T1" fmla="*/ 173 h 396"/>
                <a:gd name="T2" fmla="*/ 90 w 241"/>
                <a:gd name="T3" fmla="*/ 156 h 396"/>
                <a:gd name="T4" fmla="*/ 35 w 241"/>
                <a:gd name="T5" fmla="*/ 87 h 396"/>
                <a:gd name="T6" fmla="*/ 107 w 241"/>
                <a:gd name="T7" fmla="*/ 15 h 396"/>
                <a:gd name="T8" fmla="*/ 213 w 241"/>
                <a:gd name="T9" fmla="*/ 129 h 396"/>
                <a:gd name="T10" fmla="*/ 220 w 241"/>
                <a:gd name="T11" fmla="*/ 136 h 396"/>
                <a:gd name="T12" fmla="*/ 227 w 241"/>
                <a:gd name="T13" fmla="*/ 123 h 396"/>
                <a:gd name="T14" fmla="*/ 227 w 241"/>
                <a:gd name="T15" fmla="*/ 13 h 396"/>
                <a:gd name="T16" fmla="*/ 221 w 241"/>
                <a:gd name="T17" fmla="*/ 0 h 396"/>
                <a:gd name="T18" fmla="*/ 212 w 241"/>
                <a:gd name="T19" fmla="*/ 7 h 396"/>
                <a:gd name="T20" fmla="*/ 193 w 241"/>
                <a:gd name="T21" fmla="*/ 38 h 396"/>
                <a:gd name="T22" fmla="*/ 106 w 241"/>
                <a:gd name="T23" fmla="*/ 0 h 396"/>
                <a:gd name="T24" fmla="*/ 0 w 241"/>
                <a:gd name="T25" fmla="*/ 106 h 396"/>
                <a:gd name="T26" fmla="*/ 71 w 241"/>
                <a:gd name="T27" fmla="*/ 206 h 396"/>
                <a:gd name="T28" fmla="*/ 143 w 241"/>
                <a:gd name="T29" fmla="*/ 224 h 396"/>
                <a:gd name="T30" fmla="*/ 190 w 241"/>
                <a:gd name="T31" fmla="*/ 251 h 396"/>
                <a:gd name="T32" fmla="*/ 206 w 241"/>
                <a:gd name="T33" fmla="*/ 301 h 396"/>
                <a:gd name="T34" fmla="*/ 133 w 241"/>
                <a:gd name="T35" fmla="*/ 380 h 396"/>
                <a:gd name="T36" fmla="*/ 47 w 241"/>
                <a:gd name="T37" fmla="*/ 350 h 396"/>
                <a:gd name="T38" fmla="*/ 13 w 241"/>
                <a:gd name="T39" fmla="*/ 266 h 396"/>
                <a:gd name="T40" fmla="*/ 7 w 241"/>
                <a:gd name="T41" fmla="*/ 261 h 396"/>
                <a:gd name="T42" fmla="*/ 0 w 241"/>
                <a:gd name="T43" fmla="*/ 274 h 396"/>
                <a:gd name="T44" fmla="*/ 0 w 241"/>
                <a:gd name="T45" fmla="*/ 383 h 396"/>
                <a:gd name="T46" fmla="*/ 6 w 241"/>
                <a:gd name="T47" fmla="*/ 396 h 396"/>
                <a:gd name="T48" fmla="*/ 14 w 241"/>
                <a:gd name="T49" fmla="*/ 389 h 396"/>
                <a:gd name="T50" fmla="*/ 33 w 241"/>
                <a:gd name="T51" fmla="*/ 358 h 396"/>
                <a:gd name="T52" fmla="*/ 134 w 241"/>
                <a:gd name="T53" fmla="*/ 396 h 396"/>
                <a:gd name="T54" fmla="*/ 241 w 241"/>
                <a:gd name="T55" fmla="*/ 283 h 396"/>
                <a:gd name="T56" fmla="*/ 160 w 241"/>
                <a:gd name="T57" fmla="*/ 1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1" h="396">
                  <a:moveTo>
                    <a:pt x="160" y="173"/>
                  </a:moveTo>
                  <a:lnTo>
                    <a:pt x="90" y="156"/>
                  </a:lnTo>
                  <a:cubicBezTo>
                    <a:pt x="56" y="148"/>
                    <a:pt x="35" y="118"/>
                    <a:pt x="35" y="87"/>
                  </a:cubicBezTo>
                  <a:cubicBezTo>
                    <a:pt x="35" y="48"/>
                    <a:pt x="64" y="15"/>
                    <a:pt x="107" y="15"/>
                  </a:cubicBezTo>
                  <a:cubicBezTo>
                    <a:pt x="198" y="15"/>
                    <a:pt x="210" y="105"/>
                    <a:pt x="213" y="129"/>
                  </a:cubicBezTo>
                  <a:cubicBezTo>
                    <a:pt x="214" y="132"/>
                    <a:pt x="214" y="136"/>
                    <a:pt x="220" y="136"/>
                  </a:cubicBezTo>
                  <a:cubicBezTo>
                    <a:pt x="227" y="136"/>
                    <a:pt x="227" y="133"/>
                    <a:pt x="227" y="123"/>
                  </a:cubicBezTo>
                  <a:lnTo>
                    <a:pt x="227" y="13"/>
                  </a:lnTo>
                  <a:cubicBezTo>
                    <a:pt x="227" y="4"/>
                    <a:pt x="227" y="0"/>
                    <a:pt x="221" y="0"/>
                  </a:cubicBezTo>
                  <a:cubicBezTo>
                    <a:pt x="217" y="0"/>
                    <a:pt x="216" y="0"/>
                    <a:pt x="212" y="7"/>
                  </a:cubicBezTo>
                  <a:lnTo>
                    <a:pt x="193" y="38"/>
                  </a:lnTo>
                  <a:cubicBezTo>
                    <a:pt x="177" y="22"/>
                    <a:pt x="155" y="0"/>
                    <a:pt x="106" y="0"/>
                  </a:cubicBezTo>
                  <a:cubicBezTo>
                    <a:pt x="45" y="0"/>
                    <a:pt x="0" y="48"/>
                    <a:pt x="0" y="106"/>
                  </a:cubicBezTo>
                  <a:cubicBezTo>
                    <a:pt x="0" y="151"/>
                    <a:pt x="29" y="191"/>
                    <a:pt x="71" y="206"/>
                  </a:cubicBezTo>
                  <a:cubicBezTo>
                    <a:pt x="77" y="208"/>
                    <a:pt x="105" y="214"/>
                    <a:pt x="143" y="224"/>
                  </a:cubicBezTo>
                  <a:cubicBezTo>
                    <a:pt x="158" y="227"/>
                    <a:pt x="174" y="231"/>
                    <a:pt x="190" y="251"/>
                  </a:cubicBezTo>
                  <a:cubicBezTo>
                    <a:pt x="201" y="266"/>
                    <a:pt x="206" y="283"/>
                    <a:pt x="206" y="301"/>
                  </a:cubicBezTo>
                  <a:cubicBezTo>
                    <a:pt x="206" y="340"/>
                    <a:pt x="179" y="380"/>
                    <a:pt x="133" y="380"/>
                  </a:cubicBezTo>
                  <a:cubicBezTo>
                    <a:pt x="117" y="380"/>
                    <a:pt x="76" y="377"/>
                    <a:pt x="47" y="350"/>
                  </a:cubicBezTo>
                  <a:cubicBezTo>
                    <a:pt x="15" y="321"/>
                    <a:pt x="14" y="286"/>
                    <a:pt x="13" y="266"/>
                  </a:cubicBezTo>
                  <a:cubicBezTo>
                    <a:pt x="13" y="261"/>
                    <a:pt x="8" y="261"/>
                    <a:pt x="7" y="261"/>
                  </a:cubicBezTo>
                  <a:cubicBezTo>
                    <a:pt x="0" y="261"/>
                    <a:pt x="0" y="264"/>
                    <a:pt x="0" y="274"/>
                  </a:cubicBezTo>
                  <a:lnTo>
                    <a:pt x="0" y="383"/>
                  </a:lnTo>
                  <a:cubicBezTo>
                    <a:pt x="0" y="393"/>
                    <a:pt x="0" y="396"/>
                    <a:pt x="6" y="396"/>
                  </a:cubicBezTo>
                  <a:cubicBezTo>
                    <a:pt x="9" y="396"/>
                    <a:pt x="10" y="395"/>
                    <a:pt x="14" y="389"/>
                  </a:cubicBezTo>
                  <a:cubicBezTo>
                    <a:pt x="14" y="389"/>
                    <a:pt x="15" y="387"/>
                    <a:pt x="33" y="358"/>
                  </a:cubicBezTo>
                  <a:cubicBezTo>
                    <a:pt x="50" y="377"/>
                    <a:pt x="85" y="396"/>
                    <a:pt x="134" y="396"/>
                  </a:cubicBezTo>
                  <a:cubicBezTo>
                    <a:pt x="198" y="396"/>
                    <a:pt x="241" y="343"/>
                    <a:pt x="241" y="283"/>
                  </a:cubicBezTo>
                  <a:cubicBezTo>
                    <a:pt x="241" y="228"/>
                    <a:pt x="205" y="184"/>
                    <a:pt x="160" y="1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1" name="Freeform 87"/>
            <p:cNvSpPr>
              <a:spLocks noEditPoints="1"/>
            </p:cNvSpPr>
            <p:nvPr/>
          </p:nvSpPr>
          <p:spPr bwMode="auto">
            <a:xfrm>
              <a:off x="3321050" y="2943226"/>
              <a:ext cx="96838" cy="100013"/>
            </a:xfrm>
            <a:custGeom>
              <a:avLst/>
              <a:gdLst>
                <a:gd name="T0" fmla="*/ 103 w 380"/>
                <a:gd name="T1" fmla="*/ 180 h 384"/>
                <a:gd name="T2" fmla="*/ 103 w 380"/>
                <a:gd name="T3" fmla="*/ 39 h 384"/>
                <a:gd name="T4" fmla="*/ 115 w 380"/>
                <a:gd name="T5" fmla="*/ 18 h 384"/>
                <a:gd name="T6" fmla="*/ 147 w 380"/>
                <a:gd name="T7" fmla="*/ 17 h 384"/>
                <a:gd name="T8" fmla="*/ 257 w 380"/>
                <a:gd name="T9" fmla="*/ 98 h 384"/>
                <a:gd name="T10" fmla="*/ 164 w 380"/>
                <a:gd name="T11" fmla="*/ 180 h 384"/>
                <a:gd name="T12" fmla="*/ 103 w 380"/>
                <a:gd name="T13" fmla="*/ 180 h 384"/>
                <a:gd name="T14" fmla="*/ 218 w 380"/>
                <a:gd name="T15" fmla="*/ 187 h 384"/>
                <a:gd name="T16" fmla="*/ 314 w 380"/>
                <a:gd name="T17" fmla="*/ 98 h 384"/>
                <a:gd name="T18" fmla="*/ 171 w 380"/>
                <a:gd name="T19" fmla="*/ 0 h 384"/>
                <a:gd name="T20" fmla="*/ 0 w 380"/>
                <a:gd name="T21" fmla="*/ 0 h 384"/>
                <a:gd name="T22" fmla="*/ 0 w 380"/>
                <a:gd name="T23" fmla="*/ 17 h 384"/>
                <a:gd name="T24" fmla="*/ 13 w 380"/>
                <a:gd name="T25" fmla="*/ 17 h 384"/>
                <a:gd name="T26" fmla="*/ 56 w 380"/>
                <a:gd name="T27" fmla="*/ 42 h 384"/>
                <a:gd name="T28" fmla="*/ 56 w 380"/>
                <a:gd name="T29" fmla="*/ 330 h 384"/>
                <a:gd name="T30" fmla="*/ 13 w 380"/>
                <a:gd name="T31" fmla="*/ 356 h 384"/>
                <a:gd name="T32" fmla="*/ 0 w 380"/>
                <a:gd name="T33" fmla="*/ 356 h 384"/>
                <a:gd name="T34" fmla="*/ 0 w 380"/>
                <a:gd name="T35" fmla="*/ 372 h 384"/>
                <a:gd name="T36" fmla="*/ 80 w 380"/>
                <a:gd name="T37" fmla="*/ 371 h 384"/>
                <a:gd name="T38" fmla="*/ 159 w 380"/>
                <a:gd name="T39" fmla="*/ 372 h 384"/>
                <a:gd name="T40" fmla="*/ 159 w 380"/>
                <a:gd name="T41" fmla="*/ 356 h 384"/>
                <a:gd name="T42" fmla="*/ 146 w 380"/>
                <a:gd name="T43" fmla="*/ 356 h 384"/>
                <a:gd name="T44" fmla="*/ 103 w 380"/>
                <a:gd name="T45" fmla="*/ 330 h 384"/>
                <a:gd name="T46" fmla="*/ 103 w 380"/>
                <a:gd name="T47" fmla="*/ 192 h 384"/>
                <a:gd name="T48" fmla="*/ 166 w 380"/>
                <a:gd name="T49" fmla="*/ 192 h 384"/>
                <a:gd name="T50" fmla="*/ 216 w 380"/>
                <a:gd name="T51" fmla="*/ 210 h 384"/>
                <a:gd name="T52" fmla="*/ 237 w 380"/>
                <a:gd name="T53" fmla="*/ 283 h 384"/>
                <a:gd name="T54" fmla="*/ 260 w 380"/>
                <a:gd name="T55" fmla="*/ 362 h 384"/>
                <a:gd name="T56" fmla="*/ 328 w 380"/>
                <a:gd name="T57" fmla="*/ 384 h 384"/>
                <a:gd name="T58" fmla="*/ 380 w 380"/>
                <a:gd name="T59" fmla="*/ 324 h 384"/>
                <a:gd name="T60" fmla="*/ 373 w 380"/>
                <a:gd name="T61" fmla="*/ 315 h 384"/>
                <a:gd name="T62" fmla="*/ 367 w 380"/>
                <a:gd name="T63" fmla="*/ 324 h 384"/>
                <a:gd name="T64" fmla="*/ 331 w 380"/>
                <a:gd name="T65" fmla="*/ 372 h 384"/>
                <a:gd name="T66" fmla="*/ 292 w 380"/>
                <a:gd name="T67" fmla="*/ 294 h 384"/>
                <a:gd name="T68" fmla="*/ 285 w 380"/>
                <a:gd name="T69" fmla="*/ 250 h 384"/>
                <a:gd name="T70" fmla="*/ 218 w 380"/>
                <a:gd name="T71" fmla="*/ 187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80" h="384">
                  <a:moveTo>
                    <a:pt x="103" y="180"/>
                  </a:moveTo>
                  <a:lnTo>
                    <a:pt x="103" y="39"/>
                  </a:lnTo>
                  <a:cubicBezTo>
                    <a:pt x="103" y="26"/>
                    <a:pt x="103" y="19"/>
                    <a:pt x="115" y="18"/>
                  </a:cubicBezTo>
                  <a:cubicBezTo>
                    <a:pt x="121" y="17"/>
                    <a:pt x="136" y="17"/>
                    <a:pt x="147" y="17"/>
                  </a:cubicBezTo>
                  <a:cubicBezTo>
                    <a:pt x="196" y="17"/>
                    <a:pt x="257" y="19"/>
                    <a:pt x="257" y="98"/>
                  </a:cubicBezTo>
                  <a:cubicBezTo>
                    <a:pt x="257" y="136"/>
                    <a:pt x="244" y="180"/>
                    <a:pt x="164" y="180"/>
                  </a:cubicBezTo>
                  <a:lnTo>
                    <a:pt x="103" y="180"/>
                  </a:lnTo>
                  <a:close/>
                  <a:moveTo>
                    <a:pt x="218" y="187"/>
                  </a:moveTo>
                  <a:cubicBezTo>
                    <a:pt x="271" y="174"/>
                    <a:pt x="314" y="141"/>
                    <a:pt x="314" y="98"/>
                  </a:cubicBezTo>
                  <a:cubicBezTo>
                    <a:pt x="314" y="46"/>
                    <a:pt x="251" y="0"/>
                    <a:pt x="171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13" y="17"/>
                  </a:lnTo>
                  <a:cubicBezTo>
                    <a:pt x="55" y="17"/>
                    <a:pt x="56" y="23"/>
                    <a:pt x="56" y="42"/>
                  </a:cubicBezTo>
                  <a:lnTo>
                    <a:pt x="56" y="330"/>
                  </a:lnTo>
                  <a:cubicBezTo>
                    <a:pt x="56" y="350"/>
                    <a:pt x="55" y="356"/>
                    <a:pt x="13" y="356"/>
                  </a:cubicBezTo>
                  <a:lnTo>
                    <a:pt x="0" y="356"/>
                  </a:lnTo>
                  <a:lnTo>
                    <a:pt x="0" y="372"/>
                  </a:lnTo>
                  <a:cubicBezTo>
                    <a:pt x="20" y="371"/>
                    <a:pt x="58" y="371"/>
                    <a:pt x="80" y="371"/>
                  </a:cubicBezTo>
                  <a:cubicBezTo>
                    <a:pt x="101" y="371"/>
                    <a:pt x="140" y="371"/>
                    <a:pt x="159" y="372"/>
                  </a:cubicBezTo>
                  <a:lnTo>
                    <a:pt x="159" y="356"/>
                  </a:lnTo>
                  <a:lnTo>
                    <a:pt x="146" y="356"/>
                  </a:lnTo>
                  <a:cubicBezTo>
                    <a:pt x="104" y="356"/>
                    <a:pt x="103" y="350"/>
                    <a:pt x="103" y="330"/>
                  </a:cubicBezTo>
                  <a:lnTo>
                    <a:pt x="103" y="192"/>
                  </a:lnTo>
                  <a:lnTo>
                    <a:pt x="166" y="192"/>
                  </a:lnTo>
                  <a:cubicBezTo>
                    <a:pt x="175" y="192"/>
                    <a:pt x="197" y="192"/>
                    <a:pt x="216" y="210"/>
                  </a:cubicBezTo>
                  <a:cubicBezTo>
                    <a:pt x="237" y="230"/>
                    <a:pt x="237" y="247"/>
                    <a:pt x="237" y="283"/>
                  </a:cubicBezTo>
                  <a:cubicBezTo>
                    <a:pt x="237" y="319"/>
                    <a:pt x="237" y="341"/>
                    <a:pt x="260" y="362"/>
                  </a:cubicBezTo>
                  <a:cubicBezTo>
                    <a:pt x="282" y="381"/>
                    <a:pt x="312" y="384"/>
                    <a:pt x="328" y="384"/>
                  </a:cubicBezTo>
                  <a:cubicBezTo>
                    <a:pt x="371" y="384"/>
                    <a:pt x="380" y="340"/>
                    <a:pt x="380" y="324"/>
                  </a:cubicBezTo>
                  <a:cubicBezTo>
                    <a:pt x="380" y="321"/>
                    <a:pt x="380" y="315"/>
                    <a:pt x="373" y="315"/>
                  </a:cubicBezTo>
                  <a:cubicBezTo>
                    <a:pt x="367" y="315"/>
                    <a:pt x="367" y="320"/>
                    <a:pt x="367" y="324"/>
                  </a:cubicBezTo>
                  <a:cubicBezTo>
                    <a:pt x="363" y="363"/>
                    <a:pt x="344" y="372"/>
                    <a:pt x="331" y="372"/>
                  </a:cubicBezTo>
                  <a:cubicBezTo>
                    <a:pt x="304" y="372"/>
                    <a:pt x="299" y="345"/>
                    <a:pt x="292" y="294"/>
                  </a:cubicBezTo>
                  <a:lnTo>
                    <a:pt x="285" y="250"/>
                  </a:lnTo>
                  <a:cubicBezTo>
                    <a:pt x="275" y="215"/>
                    <a:pt x="248" y="197"/>
                    <a:pt x="218" y="18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2" name="Freeform 88"/>
            <p:cNvSpPr>
              <a:spLocks/>
            </p:cNvSpPr>
            <p:nvPr/>
          </p:nvSpPr>
          <p:spPr bwMode="auto">
            <a:xfrm>
              <a:off x="3425825" y="2944814"/>
              <a:ext cx="55563" cy="95250"/>
            </a:xfrm>
            <a:custGeom>
              <a:avLst/>
              <a:gdLst>
                <a:gd name="T0" fmla="*/ 42 w 217"/>
                <a:gd name="T1" fmla="*/ 321 h 363"/>
                <a:gd name="T2" fmla="*/ 99 w 217"/>
                <a:gd name="T3" fmla="*/ 265 h 363"/>
                <a:gd name="T4" fmla="*/ 217 w 217"/>
                <a:gd name="T5" fmla="*/ 106 h 363"/>
                <a:gd name="T6" fmla="*/ 102 w 217"/>
                <a:gd name="T7" fmla="*/ 0 h 363"/>
                <a:gd name="T8" fmla="*/ 0 w 217"/>
                <a:gd name="T9" fmla="*/ 99 h 363"/>
                <a:gd name="T10" fmla="*/ 29 w 217"/>
                <a:gd name="T11" fmla="*/ 129 h 363"/>
                <a:gd name="T12" fmla="*/ 57 w 217"/>
                <a:gd name="T13" fmla="*/ 101 h 363"/>
                <a:gd name="T14" fmla="*/ 28 w 217"/>
                <a:gd name="T15" fmla="*/ 72 h 363"/>
                <a:gd name="T16" fmla="*/ 21 w 217"/>
                <a:gd name="T17" fmla="*/ 73 h 363"/>
                <a:gd name="T18" fmla="*/ 95 w 217"/>
                <a:gd name="T19" fmla="*/ 17 h 363"/>
                <a:gd name="T20" fmla="*/ 168 w 217"/>
                <a:gd name="T21" fmla="*/ 106 h 363"/>
                <a:gd name="T22" fmla="*/ 110 w 217"/>
                <a:gd name="T23" fmla="*/ 227 h 363"/>
                <a:gd name="T24" fmla="*/ 6 w 217"/>
                <a:gd name="T25" fmla="*/ 343 h 363"/>
                <a:gd name="T26" fmla="*/ 0 w 217"/>
                <a:gd name="T27" fmla="*/ 363 h 363"/>
                <a:gd name="T28" fmla="*/ 202 w 217"/>
                <a:gd name="T29" fmla="*/ 363 h 363"/>
                <a:gd name="T30" fmla="*/ 217 w 217"/>
                <a:gd name="T31" fmla="*/ 268 h 363"/>
                <a:gd name="T32" fmla="*/ 204 w 217"/>
                <a:gd name="T33" fmla="*/ 268 h 363"/>
                <a:gd name="T34" fmla="*/ 192 w 217"/>
                <a:gd name="T35" fmla="*/ 317 h 363"/>
                <a:gd name="T36" fmla="*/ 140 w 217"/>
                <a:gd name="T37" fmla="*/ 321 h 363"/>
                <a:gd name="T38" fmla="*/ 42 w 217"/>
                <a:gd name="T39" fmla="*/ 321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7" h="363">
                  <a:moveTo>
                    <a:pt x="42" y="321"/>
                  </a:moveTo>
                  <a:lnTo>
                    <a:pt x="99" y="265"/>
                  </a:lnTo>
                  <a:cubicBezTo>
                    <a:pt x="184" y="190"/>
                    <a:pt x="217" y="160"/>
                    <a:pt x="217" y="106"/>
                  </a:cubicBezTo>
                  <a:cubicBezTo>
                    <a:pt x="217" y="44"/>
                    <a:pt x="168" y="0"/>
                    <a:pt x="102" y="0"/>
                  </a:cubicBezTo>
                  <a:cubicBezTo>
                    <a:pt x="40" y="0"/>
                    <a:pt x="0" y="50"/>
                    <a:pt x="0" y="99"/>
                  </a:cubicBezTo>
                  <a:cubicBezTo>
                    <a:pt x="0" y="129"/>
                    <a:pt x="27" y="129"/>
                    <a:pt x="29" y="129"/>
                  </a:cubicBezTo>
                  <a:cubicBezTo>
                    <a:pt x="38" y="129"/>
                    <a:pt x="57" y="123"/>
                    <a:pt x="57" y="101"/>
                  </a:cubicBezTo>
                  <a:cubicBezTo>
                    <a:pt x="57" y="86"/>
                    <a:pt x="47" y="72"/>
                    <a:pt x="28" y="72"/>
                  </a:cubicBezTo>
                  <a:cubicBezTo>
                    <a:pt x="24" y="72"/>
                    <a:pt x="23" y="72"/>
                    <a:pt x="21" y="73"/>
                  </a:cubicBezTo>
                  <a:cubicBezTo>
                    <a:pt x="33" y="37"/>
                    <a:pt x="63" y="17"/>
                    <a:pt x="95" y="17"/>
                  </a:cubicBezTo>
                  <a:cubicBezTo>
                    <a:pt x="144" y="17"/>
                    <a:pt x="168" y="61"/>
                    <a:pt x="168" y="106"/>
                  </a:cubicBezTo>
                  <a:cubicBezTo>
                    <a:pt x="168" y="150"/>
                    <a:pt x="140" y="193"/>
                    <a:pt x="110" y="227"/>
                  </a:cubicBezTo>
                  <a:lnTo>
                    <a:pt x="6" y="343"/>
                  </a:lnTo>
                  <a:cubicBezTo>
                    <a:pt x="0" y="349"/>
                    <a:pt x="0" y="350"/>
                    <a:pt x="0" y="363"/>
                  </a:cubicBezTo>
                  <a:lnTo>
                    <a:pt x="202" y="363"/>
                  </a:lnTo>
                  <a:lnTo>
                    <a:pt x="217" y="268"/>
                  </a:lnTo>
                  <a:lnTo>
                    <a:pt x="204" y="268"/>
                  </a:lnTo>
                  <a:cubicBezTo>
                    <a:pt x="201" y="285"/>
                    <a:pt x="197" y="309"/>
                    <a:pt x="192" y="317"/>
                  </a:cubicBezTo>
                  <a:cubicBezTo>
                    <a:pt x="188" y="321"/>
                    <a:pt x="152" y="321"/>
                    <a:pt x="140" y="321"/>
                  </a:cubicBezTo>
                  <a:lnTo>
                    <a:pt x="42" y="32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3" name="Freeform 89"/>
            <p:cNvSpPr>
              <a:spLocks/>
            </p:cNvSpPr>
            <p:nvPr/>
          </p:nvSpPr>
          <p:spPr bwMode="auto">
            <a:xfrm>
              <a:off x="5148263" y="2943226"/>
              <a:ext cx="95250" cy="96838"/>
            </a:xfrm>
            <a:custGeom>
              <a:avLst/>
              <a:gdLst>
                <a:gd name="T0" fmla="*/ 108 w 373"/>
                <a:gd name="T1" fmla="*/ 7 h 372"/>
                <a:gd name="T2" fmla="*/ 93 w 373"/>
                <a:gd name="T3" fmla="*/ 0 h 372"/>
                <a:gd name="T4" fmla="*/ 0 w 373"/>
                <a:gd name="T5" fmla="*/ 0 h 372"/>
                <a:gd name="T6" fmla="*/ 0 w 373"/>
                <a:gd name="T7" fmla="*/ 17 h 372"/>
                <a:gd name="T8" fmla="*/ 16 w 373"/>
                <a:gd name="T9" fmla="*/ 17 h 372"/>
                <a:gd name="T10" fmla="*/ 43 w 373"/>
                <a:gd name="T11" fmla="*/ 18 h 372"/>
                <a:gd name="T12" fmla="*/ 56 w 373"/>
                <a:gd name="T13" fmla="*/ 30 h 372"/>
                <a:gd name="T14" fmla="*/ 56 w 373"/>
                <a:gd name="T15" fmla="*/ 315 h 372"/>
                <a:gd name="T16" fmla="*/ 0 w 373"/>
                <a:gd name="T17" fmla="*/ 356 h 372"/>
                <a:gd name="T18" fmla="*/ 0 w 373"/>
                <a:gd name="T19" fmla="*/ 372 h 372"/>
                <a:gd name="T20" fmla="*/ 64 w 373"/>
                <a:gd name="T21" fmla="*/ 371 h 372"/>
                <a:gd name="T22" fmla="*/ 128 w 373"/>
                <a:gd name="T23" fmla="*/ 372 h 372"/>
                <a:gd name="T24" fmla="*/ 128 w 373"/>
                <a:gd name="T25" fmla="*/ 356 h 372"/>
                <a:gd name="T26" fmla="*/ 71 w 373"/>
                <a:gd name="T27" fmla="*/ 315 h 372"/>
                <a:gd name="T28" fmla="*/ 71 w 373"/>
                <a:gd name="T29" fmla="*/ 31 h 372"/>
                <a:gd name="T30" fmla="*/ 77 w 373"/>
                <a:gd name="T31" fmla="*/ 38 h 372"/>
                <a:gd name="T32" fmla="*/ 299 w 373"/>
                <a:gd name="T33" fmla="*/ 365 h 372"/>
                <a:gd name="T34" fmla="*/ 309 w 373"/>
                <a:gd name="T35" fmla="*/ 372 h 372"/>
                <a:gd name="T36" fmla="*/ 316 w 373"/>
                <a:gd name="T37" fmla="*/ 358 h 372"/>
                <a:gd name="T38" fmla="*/ 316 w 373"/>
                <a:gd name="T39" fmla="*/ 57 h 372"/>
                <a:gd name="T40" fmla="*/ 373 w 373"/>
                <a:gd name="T41" fmla="*/ 17 h 372"/>
                <a:gd name="T42" fmla="*/ 373 w 373"/>
                <a:gd name="T43" fmla="*/ 0 h 372"/>
                <a:gd name="T44" fmla="*/ 309 w 373"/>
                <a:gd name="T45" fmla="*/ 2 h 372"/>
                <a:gd name="T46" fmla="*/ 245 w 373"/>
                <a:gd name="T47" fmla="*/ 0 h 372"/>
                <a:gd name="T48" fmla="*/ 245 w 373"/>
                <a:gd name="T49" fmla="*/ 17 h 372"/>
                <a:gd name="T50" fmla="*/ 301 w 373"/>
                <a:gd name="T51" fmla="*/ 57 h 372"/>
                <a:gd name="T52" fmla="*/ 301 w 373"/>
                <a:gd name="T53" fmla="*/ 290 h 372"/>
                <a:gd name="T54" fmla="*/ 108 w 373"/>
                <a:gd name="T55" fmla="*/ 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73" h="372">
                  <a:moveTo>
                    <a:pt x="108" y="7"/>
                  </a:moveTo>
                  <a:cubicBezTo>
                    <a:pt x="104" y="0"/>
                    <a:pt x="103" y="0"/>
                    <a:pt x="93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16" y="17"/>
                  </a:lnTo>
                  <a:cubicBezTo>
                    <a:pt x="24" y="17"/>
                    <a:pt x="35" y="17"/>
                    <a:pt x="43" y="18"/>
                  </a:cubicBezTo>
                  <a:cubicBezTo>
                    <a:pt x="56" y="19"/>
                    <a:pt x="56" y="20"/>
                    <a:pt x="56" y="30"/>
                  </a:cubicBezTo>
                  <a:lnTo>
                    <a:pt x="56" y="315"/>
                  </a:lnTo>
                  <a:cubicBezTo>
                    <a:pt x="56" y="330"/>
                    <a:pt x="56" y="356"/>
                    <a:pt x="0" y="356"/>
                  </a:cubicBezTo>
                  <a:lnTo>
                    <a:pt x="0" y="372"/>
                  </a:lnTo>
                  <a:cubicBezTo>
                    <a:pt x="19" y="372"/>
                    <a:pt x="46" y="371"/>
                    <a:pt x="64" y="371"/>
                  </a:cubicBezTo>
                  <a:cubicBezTo>
                    <a:pt x="82" y="371"/>
                    <a:pt x="108" y="372"/>
                    <a:pt x="128" y="372"/>
                  </a:cubicBezTo>
                  <a:lnTo>
                    <a:pt x="128" y="356"/>
                  </a:lnTo>
                  <a:cubicBezTo>
                    <a:pt x="71" y="356"/>
                    <a:pt x="71" y="330"/>
                    <a:pt x="71" y="315"/>
                  </a:cubicBezTo>
                  <a:lnTo>
                    <a:pt x="71" y="31"/>
                  </a:lnTo>
                  <a:cubicBezTo>
                    <a:pt x="74" y="34"/>
                    <a:pt x="75" y="35"/>
                    <a:pt x="77" y="38"/>
                  </a:cubicBezTo>
                  <a:lnTo>
                    <a:pt x="299" y="365"/>
                  </a:lnTo>
                  <a:cubicBezTo>
                    <a:pt x="304" y="372"/>
                    <a:pt x="305" y="372"/>
                    <a:pt x="309" y="372"/>
                  </a:cubicBezTo>
                  <a:cubicBezTo>
                    <a:pt x="316" y="372"/>
                    <a:pt x="316" y="369"/>
                    <a:pt x="316" y="358"/>
                  </a:cubicBezTo>
                  <a:lnTo>
                    <a:pt x="316" y="57"/>
                  </a:lnTo>
                  <a:cubicBezTo>
                    <a:pt x="316" y="42"/>
                    <a:pt x="316" y="17"/>
                    <a:pt x="373" y="17"/>
                  </a:cubicBezTo>
                  <a:lnTo>
                    <a:pt x="373" y="0"/>
                  </a:lnTo>
                  <a:cubicBezTo>
                    <a:pt x="353" y="0"/>
                    <a:pt x="327" y="2"/>
                    <a:pt x="309" y="2"/>
                  </a:cubicBezTo>
                  <a:cubicBezTo>
                    <a:pt x="291" y="2"/>
                    <a:pt x="264" y="0"/>
                    <a:pt x="245" y="0"/>
                  </a:cubicBezTo>
                  <a:lnTo>
                    <a:pt x="245" y="17"/>
                  </a:lnTo>
                  <a:cubicBezTo>
                    <a:pt x="301" y="17"/>
                    <a:pt x="301" y="42"/>
                    <a:pt x="301" y="57"/>
                  </a:cubicBezTo>
                  <a:lnTo>
                    <a:pt x="301" y="290"/>
                  </a:lnTo>
                  <a:lnTo>
                    <a:pt x="108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4" name="Freeform 90"/>
            <p:cNvSpPr>
              <a:spLocks/>
            </p:cNvSpPr>
            <p:nvPr/>
          </p:nvSpPr>
          <p:spPr bwMode="auto">
            <a:xfrm>
              <a:off x="5253038" y="2943226"/>
              <a:ext cx="79375" cy="96838"/>
            </a:xfrm>
            <a:custGeom>
              <a:avLst/>
              <a:gdLst>
                <a:gd name="T0" fmla="*/ 299 w 315"/>
                <a:gd name="T1" fmla="*/ 0 h 370"/>
                <a:gd name="T2" fmla="*/ 0 w 315"/>
                <a:gd name="T3" fmla="*/ 0 h 370"/>
                <a:gd name="T4" fmla="*/ 0 w 315"/>
                <a:gd name="T5" fmla="*/ 16 h 370"/>
                <a:gd name="T6" fmla="*/ 13 w 315"/>
                <a:gd name="T7" fmla="*/ 16 h 370"/>
                <a:gd name="T8" fmla="*/ 56 w 315"/>
                <a:gd name="T9" fmla="*/ 42 h 370"/>
                <a:gd name="T10" fmla="*/ 56 w 315"/>
                <a:gd name="T11" fmla="*/ 328 h 370"/>
                <a:gd name="T12" fmla="*/ 13 w 315"/>
                <a:gd name="T13" fmla="*/ 354 h 370"/>
                <a:gd name="T14" fmla="*/ 0 w 315"/>
                <a:gd name="T15" fmla="*/ 354 h 370"/>
                <a:gd name="T16" fmla="*/ 0 w 315"/>
                <a:gd name="T17" fmla="*/ 370 h 370"/>
                <a:gd name="T18" fmla="*/ 83 w 315"/>
                <a:gd name="T19" fmla="*/ 369 h 370"/>
                <a:gd name="T20" fmla="*/ 175 w 315"/>
                <a:gd name="T21" fmla="*/ 370 h 370"/>
                <a:gd name="T22" fmla="*/ 175 w 315"/>
                <a:gd name="T23" fmla="*/ 354 h 370"/>
                <a:gd name="T24" fmla="*/ 157 w 315"/>
                <a:gd name="T25" fmla="*/ 354 h 370"/>
                <a:gd name="T26" fmla="*/ 105 w 315"/>
                <a:gd name="T27" fmla="*/ 327 h 370"/>
                <a:gd name="T28" fmla="*/ 105 w 315"/>
                <a:gd name="T29" fmla="*/ 193 h 370"/>
                <a:gd name="T30" fmla="*/ 152 w 315"/>
                <a:gd name="T31" fmla="*/ 193 h 370"/>
                <a:gd name="T32" fmla="*/ 209 w 315"/>
                <a:gd name="T33" fmla="*/ 257 h 370"/>
                <a:gd name="T34" fmla="*/ 223 w 315"/>
                <a:gd name="T35" fmla="*/ 257 h 370"/>
                <a:gd name="T36" fmla="*/ 223 w 315"/>
                <a:gd name="T37" fmla="*/ 112 h 370"/>
                <a:gd name="T38" fmla="*/ 209 w 315"/>
                <a:gd name="T39" fmla="*/ 112 h 370"/>
                <a:gd name="T40" fmla="*/ 152 w 315"/>
                <a:gd name="T41" fmla="*/ 176 h 370"/>
                <a:gd name="T42" fmla="*/ 105 w 315"/>
                <a:gd name="T43" fmla="*/ 176 h 370"/>
                <a:gd name="T44" fmla="*/ 105 w 315"/>
                <a:gd name="T45" fmla="*/ 38 h 370"/>
                <a:gd name="T46" fmla="*/ 131 w 315"/>
                <a:gd name="T47" fmla="*/ 16 h 370"/>
                <a:gd name="T48" fmla="*/ 197 w 315"/>
                <a:gd name="T49" fmla="*/ 16 h 370"/>
                <a:gd name="T50" fmla="*/ 301 w 315"/>
                <a:gd name="T51" fmla="*/ 122 h 370"/>
                <a:gd name="T52" fmla="*/ 315 w 315"/>
                <a:gd name="T53" fmla="*/ 122 h 370"/>
                <a:gd name="T54" fmla="*/ 299 w 315"/>
                <a:gd name="T55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15" h="370">
                  <a:moveTo>
                    <a:pt x="299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3" y="16"/>
                  </a:lnTo>
                  <a:cubicBezTo>
                    <a:pt x="55" y="16"/>
                    <a:pt x="56" y="22"/>
                    <a:pt x="56" y="42"/>
                  </a:cubicBezTo>
                  <a:lnTo>
                    <a:pt x="56" y="328"/>
                  </a:lnTo>
                  <a:cubicBezTo>
                    <a:pt x="56" y="348"/>
                    <a:pt x="55" y="354"/>
                    <a:pt x="13" y="354"/>
                  </a:cubicBezTo>
                  <a:lnTo>
                    <a:pt x="0" y="354"/>
                  </a:lnTo>
                  <a:lnTo>
                    <a:pt x="0" y="370"/>
                  </a:lnTo>
                  <a:cubicBezTo>
                    <a:pt x="19" y="369"/>
                    <a:pt x="62" y="369"/>
                    <a:pt x="83" y="369"/>
                  </a:cubicBezTo>
                  <a:cubicBezTo>
                    <a:pt x="105" y="369"/>
                    <a:pt x="155" y="369"/>
                    <a:pt x="175" y="370"/>
                  </a:cubicBezTo>
                  <a:lnTo>
                    <a:pt x="175" y="354"/>
                  </a:lnTo>
                  <a:lnTo>
                    <a:pt x="157" y="354"/>
                  </a:lnTo>
                  <a:cubicBezTo>
                    <a:pt x="105" y="354"/>
                    <a:pt x="105" y="346"/>
                    <a:pt x="105" y="327"/>
                  </a:cubicBezTo>
                  <a:lnTo>
                    <a:pt x="105" y="193"/>
                  </a:lnTo>
                  <a:lnTo>
                    <a:pt x="152" y="193"/>
                  </a:lnTo>
                  <a:cubicBezTo>
                    <a:pt x="204" y="193"/>
                    <a:pt x="209" y="211"/>
                    <a:pt x="209" y="257"/>
                  </a:cubicBezTo>
                  <a:lnTo>
                    <a:pt x="223" y="257"/>
                  </a:lnTo>
                  <a:lnTo>
                    <a:pt x="223" y="112"/>
                  </a:lnTo>
                  <a:lnTo>
                    <a:pt x="209" y="112"/>
                  </a:lnTo>
                  <a:cubicBezTo>
                    <a:pt x="209" y="158"/>
                    <a:pt x="204" y="176"/>
                    <a:pt x="152" y="176"/>
                  </a:cubicBezTo>
                  <a:lnTo>
                    <a:pt x="105" y="176"/>
                  </a:lnTo>
                  <a:lnTo>
                    <a:pt x="105" y="38"/>
                  </a:lnTo>
                  <a:cubicBezTo>
                    <a:pt x="105" y="20"/>
                    <a:pt x="106" y="16"/>
                    <a:pt x="131" y="16"/>
                  </a:cubicBezTo>
                  <a:lnTo>
                    <a:pt x="197" y="16"/>
                  </a:lnTo>
                  <a:cubicBezTo>
                    <a:pt x="279" y="16"/>
                    <a:pt x="292" y="47"/>
                    <a:pt x="301" y="122"/>
                  </a:cubicBezTo>
                  <a:lnTo>
                    <a:pt x="315" y="122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5" name="Freeform 91"/>
            <p:cNvSpPr>
              <a:spLocks/>
            </p:cNvSpPr>
            <p:nvPr/>
          </p:nvSpPr>
          <p:spPr bwMode="auto">
            <a:xfrm>
              <a:off x="5346700" y="2940051"/>
              <a:ext cx="61913" cy="103188"/>
            </a:xfrm>
            <a:custGeom>
              <a:avLst/>
              <a:gdLst>
                <a:gd name="T0" fmla="*/ 160 w 242"/>
                <a:gd name="T1" fmla="*/ 173 h 396"/>
                <a:gd name="T2" fmla="*/ 90 w 242"/>
                <a:gd name="T3" fmla="*/ 156 h 396"/>
                <a:gd name="T4" fmla="*/ 35 w 242"/>
                <a:gd name="T5" fmla="*/ 87 h 396"/>
                <a:gd name="T6" fmla="*/ 107 w 242"/>
                <a:gd name="T7" fmla="*/ 15 h 396"/>
                <a:gd name="T8" fmla="*/ 213 w 242"/>
                <a:gd name="T9" fmla="*/ 129 h 396"/>
                <a:gd name="T10" fmla="*/ 220 w 242"/>
                <a:gd name="T11" fmla="*/ 136 h 396"/>
                <a:gd name="T12" fmla="*/ 227 w 242"/>
                <a:gd name="T13" fmla="*/ 123 h 396"/>
                <a:gd name="T14" fmla="*/ 227 w 242"/>
                <a:gd name="T15" fmla="*/ 13 h 396"/>
                <a:gd name="T16" fmla="*/ 221 w 242"/>
                <a:gd name="T17" fmla="*/ 0 h 396"/>
                <a:gd name="T18" fmla="*/ 213 w 242"/>
                <a:gd name="T19" fmla="*/ 7 h 396"/>
                <a:gd name="T20" fmla="*/ 194 w 242"/>
                <a:gd name="T21" fmla="*/ 38 h 396"/>
                <a:gd name="T22" fmla="*/ 107 w 242"/>
                <a:gd name="T23" fmla="*/ 0 h 396"/>
                <a:gd name="T24" fmla="*/ 0 w 242"/>
                <a:gd name="T25" fmla="*/ 106 h 396"/>
                <a:gd name="T26" fmla="*/ 72 w 242"/>
                <a:gd name="T27" fmla="*/ 206 h 396"/>
                <a:gd name="T28" fmla="*/ 144 w 242"/>
                <a:gd name="T29" fmla="*/ 224 h 396"/>
                <a:gd name="T30" fmla="*/ 190 w 242"/>
                <a:gd name="T31" fmla="*/ 251 h 396"/>
                <a:gd name="T32" fmla="*/ 207 w 242"/>
                <a:gd name="T33" fmla="*/ 301 h 396"/>
                <a:gd name="T34" fmla="*/ 134 w 242"/>
                <a:gd name="T35" fmla="*/ 380 h 396"/>
                <a:gd name="T36" fmla="*/ 48 w 242"/>
                <a:gd name="T37" fmla="*/ 350 h 396"/>
                <a:gd name="T38" fmla="*/ 14 w 242"/>
                <a:gd name="T39" fmla="*/ 266 h 396"/>
                <a:gd name="T40" fmla="*/ 7 w 242"/>
                <a:gd name="T41" fmla="*/ 261 h 396"/>
                <a:gd name="T42" fmla="*/ 0 w 242"/>
                <a:gd name="T43" fmla="*/ 274 h 396"/>
                <a:gd name="T44" fmla="*/ 0 w 242"/>
                <a:gd name="T45" fmla="*/ 383 h 396"/>
                <a:gd name="T46" fmla="*/ 6 w 242"/>
                <a:gd name="T47" fmla="*/ 396 h 396"/>
                <a:gd name="T48" fmla="*/ 14 w 242"/>
                <a:gd name="T49" fmla="*/ 389 h 396"/>
                <a:gd name="T50" fmla="*/ 34 w 242"/>
                <a:gd name="T51" fmla="*/ 358 h 396"/>
                <a:gd name="T52" fmla="*/ 134 w 242"/>
                <a:gd name="T53" fmla="*/ 396 h 396"/>
                <a:gd name="T54" fmla="*/ 242 w 242"/>
                <a:gd name="T55" fmla="*/ 283 h 396"/>
                <a:gd name="T56" fmla="*/ 160 w 242"/>
                <a:gd name="T57" fmla="*/ 1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2" h="396">
                  <a:moveTo>
                    <a:pt x="160" y="173"/>
                  </a:moveTo>
                  <a:lnTo>
                    <a:pt x="90" y="156"/>
                  </a:lnTo>
                  <a:cubicBezTo>
                    <a:pt x="56" y="148"/>
                    <a:pt x="35" y="118"/>
                    <a:pt x="35" y="87"/>
                  </a:cubicBezTo>
                  <a:cubicBezTo>
                    <a:pt x="35" y="48"/>
                    <a:pt x="65" y="15"/>
                    <a:pt x="107" y="15"/>
                  </a:cubicBezTo>
                  <a:cubicBezTo>
                    <a:pt x="198" y="15"/>
                    <a:pt x="210" y="105"/>
                    <a:pt x="213" y="129"/>
                  </a:cubicBezTo>
                  <a:cubicBezTo>
                    <a:pt x="214" y="132"/>
                    <a:pt x="214" y="136"/>
                    <a:pt x="220" y="136"/>
                  </a:cubicBezTo>
                  <a:cubicBezTo>
                    <a:pt x="227" y="136"/>
                    <a:pt x="227" y="133"/>
                    <a:pt x="227" y="123"/>
                  </a:cubicBezTo>
                  <a:lnTo>
                    <a:pt x="227" y="13"/>
                  </a:lnTo>
                  <a:cubicBezTo>
                    <a:pt x="227" y="4"/>
                    <a:pt x="227" y="0"/>
                    <a:pt x="221" y="0"/>
                  </a:cubicBezTo>
                  <a:cubicBezTo>
                    <a:pt x="217" y="0"/>
                    <a:pt x="217" y="0"/>
                    <a:pt x="213" y="7"/>
                  </a:cubicBezTo>
                  <a:lnTo>
                    <a:pt x="194" y="38"/>
                  </a:lnTo>
                  <a:cubicBezTo>
                    <a:pt x="178" y="22"/>
                    <a:pt x="155" y="0"/>
                    <a:pt x="107" y="0"/>
                  </a:cubicBezTo>
                  <a:cubicBezTo>
                    <a:pt x="46" y="0"/>
                    <a:pt x="0" y="48"/>
                    <a:pt x="0" y="106"/>
                  </a:cubicBezTo>
                  <a:cubicBezTo>
                    <a:pt x="0" y="151"/>
                    <a:pt x="29" y="191"/>
                    <a:pt x="72" y="206"/>
                  </a:cubicBezTo>
                  <a:cubicBezTo>
                    <a:pt x="78" y="208"/>
                    <a:pt x="105" y="214"/>
                    <a:pt x="144" y="224"/>
                  </a:cubicBezTo>
                  <a:cubicBezTo>
                    <a:pt x="158" y="227"/>
                    <a:pt x="175" y="231"/>
                    <a:pt x="190" y="251"/>
                  </a:cubicBezTo>
                  <a:cubicBezTo>
                    <a:pt x="202" y="266"/>
                    <a:pt x="207" y="283"/>
                    <a:pt x="207" y="301"/>
                  </a:cubicBezTo>
                  <a:cubicBezTo>
                    <a:pt x="207" y="340"/>
                    <a:pt x="180" y="380"/>
                    <a:pt x="134" y="380"/>
                  </a:cubicBezTo>
                  <a:cubicBezTo>
                    <a:pt x="118" y="380"/>
                    <a:pt x="77" y="377"/>
                    <a:pt x="48" y="350"/>
                  </a:cubicBezTo>
                  <a:cubicBezTo>
                    <a:pt x="16" y="321"/>
                    <a:pt x="14" y="286"/>
                    <a:pt x="14" y="266"/>
                  </a:cubicBezTo>
                  <a:cubicBezTo>
                    <a:pt x="13" y="261"/>
                    <a:pt x="9" y="261"/>
                    <a:pt x="7" y="261"/>
                  </a:cubicBezTo>
                  <a:cubicBezTo>
                    <a:pt x="0" y="261"/>
                    <a:pt x="0" y="264"/>
                    <a:pt x="0" y="274"/>
                  </a:cubicBezTo>
                  <a:lnTo>
                    <a:pt x="0" y="383"/>
                  </a:lnTo>
                  <a:cubicBezTo>
                    <a:pt x="0" y="393"/>
                    <a:pt x="0" y="396"/>
                    <a:pt x="6" y="396"/>
                  </a:cubicBezTo>
                  <a:cubicBezTo>
                    <a:pt x="10" y="396"/>
                    <a:pt x="11" y="395"/>
                    <a:pt x="14" y="389"/>
                  </a:cubicBezTo>
                  <a:cubicBezTo>
                    <a:pt x="14" y="389"/>
                    <a:pt x="16" y="387"/>
                    <a:pt x="34" y="358"/>
                  </a:cubicBezTo>
                  <a:cubicBezTo>
                    <a:pt x="51" y="377"/>
                    <a:pt x="86" y="396"/>
                    <a:pt x="134" y="396"/>
                  </a:cubicBezTo>
                  <a:cubicBezTo>
                    <a:pt x="198" y="396"/>
                    <a:pt x="242" y="343"/>
                    <a:pt x="242" y="283"/>
                  </a:cubicBezTo>
                  <a:cubicBezTo>
                    <a:pt x="242" y="228"/>
                    <a:pt x="206" y="184"/>
                    <a:pt x="160" y="1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6" name="Freeform 92"/>
            <p:cNvSpPr>
              <a:spLocks noEditPoints="1"/>
            </p:cNvSpPr>
            <p:nvPr/>
          </p:nvSpPr>
          <p:spPr bwMode="auto">
            <a:xfrm>
              <a:off x="5421313" y="2943226"/>
              <a:ext cx="96838" cy="100013"/>
            </a:xfrm>
            <a:custGeom>
              <a:avLst/>
              <a:gdLst>
                <a:gd name="T0" fmla="*/ 104 w 381"/>
                <a:gd name="T1" fmla="*/ 180 h 384"/>
                <a:gd name="T2" fmla="*/ 104 w 381"/>
                <a:gd name="T3" fmla="*/ 39 h 384"/>
                <a:gd name="T4" fmla="*/ 116 w 381"/>
                <a:gd name="T5" fmla="*/ 18 h 384"/>
                <a:gd name="T6" fmla="*/ 148 w 381"/>
                <a:gd name="T7" fmla="*/ 17 h 384"/>
                <a:gd name="T8" fmla="*/ 258 w 381"/>
                <a:gd name="T9" fmla="*/ 98 h 384"/>
                <a:gd name="T10" fmla="*/ 164 w 381"/>
                <a:gd name="T11" fmla="*/ 180 h 384"/>
                <a:gd name="T12" fmla="*/ 104 w 381"/>
                <a:gd name="T13" fmla="*/ 180 h 384"/>
                <a:gd name="T14" fmla="*/ 219 w 381"/>
                <a:gd name="T15" fmla="*/ 187 h 384"/>
                <a:gd name="T16" fmla="*/ 314 w 381"/>
                <a:gd name="T17" fmla="*/ 98 h 384"/>
                <a:gd name="T18" fmla="*/ 172 w 381"/>
                <a:gd name="T19" fmla="*/ 0 h 384"/>
                <a:gd name="T20" fmla="*/ 0 w 381"/>
                <a:gd name="T21" fmla="*/ 0 h 384"/>
                <a:gd name="T22" fmla="*/ 0 w 381"/>
                <a:gd name="T23" fmla="*/ 17 h 384"/>
                <a:gd name="T24" fmla="*/ 14 w 381"/>
                <a:gd name="T25" fmla="*/ 17 h 384"/>
                <a:gd name="T26" fmla="*/ 57 w 381"/>
                <a:gd name="T27" fmla="*/ 42 h 384"/>
                <a:gd name="T28" fmla="*/ 57 w 381"/>
                <a:gd name="T29" fmla="*/ 330 h 384"/>
                <a:gd name="T30" fmla="*/ 14 w 381"/>
                <a:gd name="T31" fmla="*/ 356 h 384"/>
                <a:gd name="T32" fmla="*/ 0 w 381"/>
                <a:gd name="T33" fmla="*/ 356 h 384"/>
                <a:gd name="T34" fmla="*/ 0 w 381"/>
                <a:gd name="T35" fmla="*/ 372 h 384"/>
                <a:gd name="T36" fmla="*/ 80 w 381"/>
                <a:gd name="T37" fmla="*/ 371 h 384"/>
                <a:gd name="T38" fmla="*/ 160 w 381"/>
                <a:gd name="T39" fmla="*/ 372 h 384"/>
                <a:gd name="T40" fmla="*/ 160 w 381"/>
                <a:gd name="T41" fmla="*/ 356 h 384"/>
                <a:gd name="T42" fmla="*/ 147 w 381"/>
                <a:gd name="T43" fmla="*/ 356 h 384"/>
                <a:gd name="T44" fmla="*/ 104 w 381"/>
                <a:gd name="T45" fmla="*/ 330 h 384"/>
                <a:gd name="T46" fmla="*/ 104 w 381"/>
                <a:gd name="T47" fmla="*/ 192 h 384"/>
                <a:gd name="T48" fmla="*/ 166 w 381"/>
                <a:gd name="T49" fmla="*/ 192 h 384"/>
                <a:gd name="T50" fmla="*/ 217 w 381"/>
                <a:gd name="T51" fmla="*/ 210 h 384"/>
                <a:gd name="T52" fmla="*/ 238 w 381"/>
                <a:gd name="T53" fmla="*/ 283 h 384"/>
                <a:gd name="T54" fmla="*/ 260 w 381"/>
                <a:gd name="T55" fmla="*/ 362 h 384"/>
                <a:gd name="T56" fmla="*/ 329 w 381"/>
                <a:gd name="T57" fmla="*/ 384 h 384"/>
                <a:gd name="T58" fmla="*/ 381 w 381"/>
                <a:gd name="T59" fmla="*/ 324 h 384"/>
                <a:gd name="T60" fmla="*/ 374 w 381"/>
                <a:gd name="T61" fmla="*/ 315 h 384"/>
                <a:gd name="T62" fmla="*/ 367 w 381"/>
                <a:gd name="T63" fmla="*/ 324 h 384"/>
                <a:gd name="T64" fmla="*/ 331 w 381"/>
                <a:gd name="T65" fmla="*/ 372 h 384"/>
                <a:gd name="T66" fmla="*/ 292 w 381"/>
                <a:gd name="T67" fmla="*/ 294 h 384"/>
                <a:gd name="T68" fmla="*/ 285 w 381"/>
                <a:gd name="T69" fmla="*/ 250 h 384"/>
                <a:gd name="T70" fmla="*/ 219 w 381"/>
                <a:gd name="T71" fmla="*/ 187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81" h="384">
                  <a:moveTo>
                    <a:pt x="104" y="180"/>
                  </a:moveTo>
                  <a:lnTo>
                    <a:pt x="104" y="39"/>
                  </a:lnTo>
                  <a:cubicBezTo>
                    <a:pt x="104" y="26"/>
                    <a:pt x="104" y="19"/>
                    <a:pt x="116" y="18"/>
                  </a:cubicBezTo>
                  <a:cubicBezTo>
                    <a:pt x="121" y="17"/>
                    <a:pt x="137" y="17"/>
                    <a:pt x="148" y="17"/>
                  </a:cubicBezTo>
                  <a:cubicBezTo>
                    <a:pt x="197" y="17"/>
                    <a:pt x="258" y="19"/>
                    <a:pt x="258" y="98"/>
                  </a:cubicBezTo>
                  <a:cubicBezTo>
                    <a:pt x="258" y="136"/>
                    <a:pt x="245" y="180"/>
                    <a:pt x="164" y="180"/>
                  </a:cubicBezTo>
                  <a:lnTo>
                    <a:pt x="104" y="180"/>
                  </a:lnTo>
                  <a:close/>
                  <a:moveTo>
                    <a:pt x="219" y="187"/>
                  </a:moveTo>
                  <a:cubicBezTo>
                    <a:pt x="272" y="174"/>
                    <a:pt x="314" y="141"/>
                    <a:pt x="314" y="98"/>
                  </a:cubicBezTo>
                  <a:cubicBezTo>
                    <a:pt x="314" y="46"/>
                    <a:pt x="252" y="0"/>
                    <a:pt x="172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14" y="17"/>
                  </a:lnTo>
                  <a:cubicBezTo>
                    <a:pt x="56" y="17"/>
                    <a:pt x="57" y="23"/>
                    <a:pt x="57" y="42"/>
                  </a:cubicBezTo>
                  <a:lnTo>
                    <a:pt x="57" y="330"/>
                  </a:lnTo>
                  <a:cubicBezTo>
                    <a:pt x="57" y="350"/>
                    <a:pt x="56" y="356"/>
                    <a:pt x="14" y="356"/>
                  </a:cubicBezTo>
                  <a:lnTo>
                    <a:pt x="0" y="356"/>
                  </a:lnTo>
                  <a:lnTo>
                    <a:pt x="0" y="372"/>
                  </a:lnTo>
                  <a:cubicBezTo>
                    <a:pt x="20" y="371"/>
                    <a:pt x="59" y="371"/>
                    <a:pt x="80" y="371"/>
                  </a:cubicBezTo>
                  <a:cubicBezTo>
                    <a:pt x="101" y="371"/>
                    <a:pt x="140" y="371"/>
                    <a:pt x="160" y="372"/>
                  </a:cubicBezTo>
                  <a:lnTo>
                    <a:pt x="160" y="356"/>
                  </a:lnTo>
                  <a:lnTo>
                    <a:pt x="147" y="356"/>
                  </a:lnTo>
                  <a:cubicBezTo>
                    <a:pt x="105" y="356"/>
                    <a:pt x="104" y="350"/>
                    <a:pt x="104" y="330"/>
                  </a:cubicBezTo>
                  <a:lnTo>
                    <a:pt x="104" y="192"/>
                  </a:lnTo>
                  <a:lnTo>
                    <a:pt x="166" y="192"/>
                  </a:lnTo>
                  <a:cubicBezTo>
                    <a:pt x="175" y="192"/>
                    <a:pt x="198" y="192"/>
                    <a:pt x="217" y="210"/>
                  </a:cubicBezTo>
                  <a:cubicBezTo>
                    <a:pt x="238" y="230"/>
                    <a:pt x="238" y="247"/>
                    <a:pt x="238" y="283"/>
                  </a:cubicBezTo>
                  <a:cubicBezTo>
                    <a:pt x="238" y="319"/>
                    <a:pt x="238" y="341"/>
                    <a:pt x="260" y="362"/>
                  </a:cubicBezTo>
                  <a:cubicBezTo>
                    <a:pt x="282" y="381"/>
                    <a:pt x="312" y="384"/>
                    <a:pt x="329" y="384"/>
                  </a:cubicBezTo>
                  <a:cubicBezTo>
                    <a:pt x="371" y="384"/>
                    <a:pt x="381" y="340"/>
                    <a:pt x="381" y="324"/>
                  </a:cubicBezTo>
                  <a:cubicBezTo>
                    <a:pt x="381" y="321"/>
                    <a:pt x="381" y="315"/>
                    <a:pt x="374" y="315"/>
                  </a:cubicBezTo>
                  <a:cubicBezTo>
                    <a:pt x="368" y="315"/>
                    <a:pt x="368" y="320"/>
                    <a:pt x="367" y="324"/>
                  </a:cubicBezTo>
                  <a:cubicBezTo>
                    <a:pt x="364" y="363"/>
                    <a:pt x="345" y="372"/>
                    <a:pt x="331" y="372"/>
                  </a:cubicBezTo>
                  <a:cubicBezTo>
                    <a:pt x="304" y="372"/>
                    <a:pt x="300" y="345"/>
                    <a:pt x="292" y="294"/>
                  </a:cubicBezTo>
                  <a:lnTo>
                    <a:pt x="285" y="250"/>
                  </a:lnTo>
                  <a:cubicBezTo>
                    <a:pt x="275" y="215"/>
                    <a:pt x="249" y="197"/>
                    <a:pt x="219" y="18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7" name="Freeform 93"/>
            <p:cNvSpPr>
              <a:spLocks/>
            </p:cNvSpPr>
            <p:nvPr/>
          </p:nvSpPr>
          <p:spPr bwMode="auto">
            <a:xfrm>
              <a:off x="5530850" y="2944814"/>
              <a:ext cx="46038" cy="95250"/>
            </a:xfrm>
            <a:custGeom>
              <a:avLst/>
              <a:gdLst>
                <a:gd name="T0" fmla="*/ 112 w 180"/>
                <a:gd name="T1" fmla="*/ 14 h 363"/>
                <a:gd name="T2" fmla="*/ 100 w 180"/>
                <a:gd name="T3" fmla="*/ 0 h 363"/>
                <a:gd name="T4" fmla="*/ 0 w 180"/>
                <a:gd name="T5" fmla="*/ 35 h 363"/>
                <a:gd name="T6" fmla="*/ 0 w 180"/>
                <a:gd name="T7" fmla="*/ 52 h 363"/>
                <a:gd name="T8" fmla="*/ 72 w 180"/>
                <a:gd name="T9" fmla="*/ 38 h 363"/>
                <a:gd name="T10" fmla="*/ 72 w 180"/>
                <a:gd name="T11" fmla="*/ 320 h 363"/>
                <a:gd name="T12" fmla="*/ 21 w 180"/>
                <a:gd name="T13" fmla="*/ 347 h 363"/>
                <a:gd name="T14" fmla="*/ 4 w 180"/>
                <a:gd name="T15" fmla="*/ 347 h 363"/>
                <a:gd name="T16" fmla="*/ 4 w 180"/>
                <a:gd name="T17" fmla="*/ 363 h 363"/>
                <a:gd name="T18" fmla="*/ 92 w 180"/>
                <a:gd name="T19" fmla="*/ 362 h 363"/>
                <a:gd name="T20" fmla="*/ 180 w 180"/>
                <a:gd name="T21" fmla="*/ 363 h 363"/>
                <a:gd name="T22" fmla="*/ 180 w 180"/>
                <a:gd name="T23" fmla="*/ 347 h 363"/>
                <a:gd name="T24" fmla="*/ 163 w 180"/>
                <a:gd name="T25" fmla="*/ 347 h 363"/>
                <a:gd name="T26" fmla="*/ 112 w 180"/>
                <a:gd name="T27" fmla="*/ 320 h 363"/>
                <a:gd name="T28" fmla="*/ 112 w 180"/>
                <a:gd name="T29" fmla="*/ 14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0" h="363">
                  <a:moveTo>
                    <a:pt x="112" y="14"/>
                  </a:moveTo>
                  <a:cubicBezTo>
                    <a:pt x="112" y="1"/>
                    <a:pt x="112" y="0"/>
                    <a:pt x="100" y="0"/>
                  </a:cubicBezTo>
                  <a:cubicBezTo>
                    <a:pt x="66" y="35"/>
                    <a:pt x="18" y="35"/>
                    <a:pt x="0" y="35"/>
                  </a:cubicBezTo>
                  <a:lnTo>
                    <a:pt x="0" y="52"/>
                  </a:lnTo>
                  <a:cubicBezTo>
                    <a:pt x="11" y="52"/>
                    <a:pt x="43" y="52"/>
                    <a:pt x="72" y="38"/>
                  </a:cubicBezTo>
                  <a:lnTo>
                    <a:pt x="72" y="320"/>
                  </a:lnTo>
                  <a:cubicBezTo>
                    <a:pt x="72" y="340"/>
                    <a:pt x="70" y="347"/>
                    <a:pt x="21" y="347"/>
                  </a:cubicBezTo>
                  <a:lnTo>
                    <a:pt x="4" y="347"/>
                  </a:lnTo>
                  <a:lnTo>
                    <a:pt x="4" y="363"/>
                  </a:lnTo>
                  <a:cubicBezTo>
                    <a:pt x="23" y="362"/>
                    <a:pt x="70" y="362"/>
                    <a:pt x="92" y="362"/>
                  </a:cubicBezTo>
                  <a:cubicBezTo>
                    <a:pt x="114" y="362"/>
                    <a:pt x="161" y="362"/>
                    <a:pt x="180" y="363"/>
                  </a:cubicBezTo>
                  <a:lnTo>
                    <a:pt x="180" y="347"/>
                  </a:lnTo>
                  <a:lnTo>
                    <a:pt x="163" y="347"/>
                  </a:lnTo>
                  <a:cubicBezTo>
                    <a:pt x="114" y="347"/>
                    <a:pt x="112" y="341"/>
                    <a:pt x="112" y="320"/>
                  </a:cubicBezTo>
                  <a:lnTo>
                    <a:pt x="112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8" name="Freeform 94"/>
            <p:cNvSpPr>
              <a:spLocks noEditPoints="1"/>
            </p:cNvSpPr>
            <p:nvPr/>
          </p:nvSpPr>
          <p:spPr bwMode="auto">
            <a:xfrm>
              <a:off x="4321175" y="3565526"/>
              <a:ext cx="63500" cy="65088"/>
            </a:xfrm>
            <a:custGeom>
              <a:avLst/>
              <a:gdLst>
                <a:gd name="T0" fmla="*/ 182 w 250"/>
                <a:gd name="T1" fmla="*/ 35 h 247"/>
                <a:gd name="T2" fmla="*/ 132 w 250"/>
                <a:gd name="T3" fmla="*/ 0 h 247"/>
                <a:gd name="T4" fmla="*/ 0 w 250"/>
                <a:gd name="T5" fmla="*/ 160 h 247"/>
                <a:gd name="T6" fmla="*/ 73 w 250"/>
                <a:gd name="T7" fmla="*/ 247 h 247"/>
                <a:gd name="T8" fmla="*/ 144 w 250"/>
                <a:gd name="T9" fmla="*/ 206 h 247"/>
                <a:gd name="T10" fmla="*/ 193 w 250"/>
                <a:gd name="T11" fmla="*/ 247 h 247"/>
                <a:gd name="T12" fmla="*/ 234 w 250"/>
                <a:gd name="T13" fmla="*/ 217 h 247"/>
                <a:gd name="T14" fmla="*/ 250 w 250"/>
                <a:gd name="T15" fmla="*/ 163 h 247"/>
                <a:gd name="T16" fmla="*/ 244 w 250"/>
                <a:gd name="T17" fmla="*/ 158 h 247"/>
                <a:gd name="T18" fmla="*/ 236 w 250"/>
                <a:gd name="T19" fmla="*/ 168 h 247"/>
                <a:gd name="T20" fmla="*/ 194 w 250"/>
                <a:gd name="T21" fmla="*/ 235 h 247"/>
                <a:gd name="T22" fmla="*/ 178 w 250"/>
                <a:gd name="T23" fmla="*/ 210 h 247"/>
                <a:gd name="T24" fmla="*/ 185 w 250"/>
                <a:gd name="T25" fmla="*/ 170 h 247"/>
                <a:gd name="T26" fmla="*/ 197 w 250"/>
                <a:gd name="T27" fmla="*/ 121 h 247"/>
                <a:gd name="T28" fmla="*/ 217 w 250"/>
                <a:gd name="T29" fmla="*/ 44 h 247"/>
                <a:gd name="T30" fmla="*/ 221 w 250"/>
                <a:gd name="T31" fmla="*/ 26 h 247"/>
                <a:gd name="T32" fmla="*/ 205 w 250"/>
                <a:gd name="T33" fmla="*/ 11 h 247"/>
                <a:gd name="T34" fmla="*/ 182 w 250"/>
                <a:gd name="T35" fmla="*/ 35 h 247"/>
                <a:gd name="T36" fmla="*/ 147 w 250"/>
                <a:gd name="T37" fmla="*/ 177 h 247"/>
                <a:gd name="T38" fmla="*/ 136 w 250"/>
                <a:gd name="T39" fmla="*/ 197 h 247"/>
                <a:gd name="T40" fmla="*/ 74 w 250"/>
                <a:gd name="T41" fmla="*/ 235 h 247"/>
                <a:gd name="T42" fmla="*/ 39 w 250"/>
                <a:gd name="T43" fmla="*/ 184 h 247"/>
                <a:gd name="T44" fmla="*/ 69 w 250"/>
                <a:gd name="T45" fmla="*/ 65 h 247"/>
                <a:gd name="T46" fmla="*/ 132 w 250"/>
                <a:gd name="T47" fmla="*/ 12 h 247"/>
                <a:gd name="T48" fmla="*/ 175 w 250"/>
                <a:gd name="T49" fmla="*/ 60 h 247"/>
                <a:gd name="T50" fmla="*/ 174 w 250"/>
                <a:gd name="T51" fmla="*/ 70 h 247"/>
                <a:gd name="T52" fmla="*/ 147 w 250"/>
                <a:gd name="T53" fmla="*/ 17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0" h="247">
                  <a:moveTo>
                    <a:pt x="182" y="35"/>
                  </a:moveTo>
                  <a:cubicBezTo>
                    <a:pt x="172" y="15"/>
                    <a:pt x="156" y="0"/>
                    <a:pt x="132" y="0"/>
                  </a:cubicBezTo>
                  <a:cubicBezTo>
                    <a:pt x="68" y="0"/>
                    <a:pt x="0" y="80"/>
                    <a:pt x="0" y="160"/>
                  </a:cubicBezTo>
                  <a:cubicBezTo>
                    <a:pt x="0" y="211"/>
                    <a:pt x="30" y="247"/>
                    <a:pt x="73" y="247"/>
                  </a:cubicBezTo>
                  <a:cubicBezTo>
                    <a:pt x="84" y="247"/>
                    <a:pt x="111" y="245"/>
                    <a:pt x="144" y="206"/>
                  </a:cubicBezTo>
                  <a:cubicBezTo>
                    <a:pt x="148" y="229"/>
                    <a:pt x="167" y="247"/>
                    <a:pt x="193" y="247"/>
                  </a:cubicBezTo>
                  <a:cubicBezTo>
                    <a:pt x="212" y="247"/>
                    <a:pt x="225" y="235"/>
                    <a:pt x="234" y="217"/>
                  </a:cubicBezTo>
                  <a:cubicBezTo>
                    <a:pt x="243" y="198"/>
                    <a:pt x="250" y="164"/>
                    <a:pt x="250" y="163"/>
                  </a:cubicBezTo>
                  <a:cubicBezTo>
                    <a:pt x="250" y="158"/>
                    <a:pt x="245" y="158"/>
                    <a:pt x="244" y="158"/>
                  </a:cubicBezTo>
                  <a:cubicBezTo>
                    <a:pt x="238" y="158"/>
                    <a:pt x="238" y="160"/>
                    <a:pt x="236" y="168"/>
                  </a:cubicBezTo>
                  <a:cubicBezTo>
                    <a:pt x="227" y="203"/>
                    <a:pt x="217" y="235"/>
                    <a:pt x="194" y="235"/>
                  </a:cubicBezTo>
                  <a:cubicBezTo>
                    <a:pt x="180" y="235"/>
                    <a:pt x="178" y="221"/>
                    <a:pt x="178" y="210"/>
                  </a:cubicBezTo>
                  <a:cubicBezTo>
                    <a:pt x="178" y="198"/>
                    <a:pt x="179" y="194"/>
                    <a:pt x="185" y="170"/>
                  </a:cubicBezTo>
                  <a:cubicBezTo>
                    <a:pt x="191" y="147"/>
                    <a:pt x="192" y="141"/>
                    <a:pt x="197" y="121"/>
                  </a:cubicBezTo>
                  <a:lnTo>
                    <a:pt x="217" y="44"/>
                  </a:lnTo>
                  <a:cubicBezTo>
                    <a:pt x="221" y="29"/>
                    <a:pt x="221" y="28"/>
                    <a:pt x="221" y="26"/>
                  </a:cubicBezTo>
                  <a:cubicBezTo>
                    <a:pt x="221" y="17"/>
                    <a:pt x="214" y="11"/>
                    <a:pt x="205" y="11"/>
                  </a:cubicBezTo>
                  <a:cubicBezTo>
                    <a:pt x="192" y="11"/>
                    <a:pt x="184" y="23"/>
                    <a:pt x="182" y="35"/>
                  </a:cubicBezTo>
                  <a:close/>
                  <a:moveTo>
                    <a:pt x="147" y="177"/>
                  </a:moveTo>
                  <a:cubicBezTo>
                    <a:pt x="144" y="186"/>
                    <a:pt x="144" y="187"/>
                    <a:pt x="136" y="197"/>
                  </a:cubicBezTo>
                  <a:cubicBezTo>
                    <a:pt x="111" y="227"/>
                    <a:pt x="89" y="235"/>
                    <a:pt x="74" y="235"/>
                  </a:cubicBezTo>
                  <a:cubicBezTo>
                    <a:pt x="47" y="235"/>
                    <a:pt x="39" y="205"/>
                    <a:pt x="39" y="184"/>
                  </a:cubicBezTo>
                  <a:cubicBezTo>
                    <a:pt x="39" y="157"/>
                    <a:pt x="56" y="90"/>
                    <a:pt x="69" y="65"/>
                  </a:cubicBezTo>
                  <a:cubicBezTo>
                    <a:pt x="86" y="32"/>
                    <a:pt x="110" y="12"/>
                    <a:pt x="132" y="12"/>
                  </a:cubicBezTo>
                  <a:cubicBezTo>
                    <a:pt x="168" y="12"/>
                    <a:pt x="175" y="57"/>
                    <a:pt x="175" y="60"/>
                  </a:cubicBezTo>
                  <a:cubicBezTo>
                    <a:pt x="175" y="64"/>
                    <a:pt x="174" y="67"/>
                    <a:pt x="174" y="70"/>
                  </a:cubicBezTo>
                  <a:lnTo>
                    <a:pt x="147" y="17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9" name="Oval 95"/>
            <p:cNvSpPr>
              <a:spLocks noChangeArrowheads="1"/>
            </p:cNvSpPr>
            <p:nvPr/>
          </p:nvSpPr>
          <p:spPr bwMode="auto">
            <a:xfrm>
              <a:off x="4173538" y="2955926"/>
              <a:ext cx="69850" cy="71438"/>
            </a:xfrm>
            <a:prstGeom prst="ellips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0" name="Line 96"/>
            <p:cNvSpPr>
              <a:spLocks noChangeShapeType="1"/>
            </p:cNvSpPr>
            <p:nvPr/>
          </p:nvSpPr>
          <p:spPr bwMode="auto">
            <a:xfrm>
              <a:off x="4208463" y="2954339"/>
              <a:ext cx="0" cy="74613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1" name="Line 97"/>
            <p:cNvSpPr>
              <a:spLocks noChangeShapeType="1"/>
            </p:cNvSpPr>
            <p:nvPr/>
          </p:nvSpPr>
          <p:spPr bwMode="auto">
            <a:xfrm flipH="1">
              <a:off x="4171950" y="2990851"/>
              <a:ext cx="73025" cy="0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" name="Freeform 98"/>
            <p:cNvSpPr>
              <a:spLocks/>
            </p:cNvSpPr>
            <p:nvPr/>
          </p:nvSpPr>
          <p:spPr bwMode="auto">
            <a:xfrm>
              <a:off x="3157538" y="2679701"/>
              <a:ext cx="419100" cy="182563"/>
            </a:xfrm>
            <a:custGeom>
              <a:avLst/>
              <a:gdLst>
                <a:gd name="T0" fmla="*/ 0 w 1643"/>
                <a:gd name="T1" fmla="*/ 709 h 709"/>
                <a:gd name="T2" fmla="*/ 0 w 1643"/>
                <a:gd name="T3" fmla="*/ 0 h 709"/>
                <a:gd name="T4" fmla="*/ 1643 w 1643"/>
                <a:gd name="T5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3" h="709">
                  <a:moveTo>
                    <a:pt x="0" y="709"/>
                  </a:moveTo>
                  <a:lnTo>
                    <a:pt x="0" y="0"/>
                  </a:lnTo>
                  <a:lnTo>
                    <a:pt x="1643" y="0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3" name="Freeform 99"/>
            <p:cNvSpPr>
              <a:spLocks/>
            </p:cNvSpPr>
            <p:nvPr/>
          </p:nvSpPr>
          <p:spPr bwMode="auto">
            <a:xfrm>
              <a:off x="3562350" y="2657476"/>
              <a:ext cx="19050" cy="42863"/>
            </a:xfrm>
            <a:custGeom>
              <a:avLst/>
              <a:gdLst>
                <a:gd name="T0" fmla="*/ 0 w 75"/>
                <a:gd name="T1" fmla="*/ 0 h 160"/>
                <a:gd name="T2" fmla="*/ 75 w 75"/>
                <a:gd name="T3" fmla="*/ 80 h 160"/>
                <a:gd name="T4" fmla="*/ 0 w 75"/>
                <a:gd name="T5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160">
                  <a:moveTo>
                    <a:pt x="0" y="0"/>
                  </a:moveTo>
                  <a:cubicBezTo>
                    <a:pt x="5" y="30"/>
                    <a:pt x="60" y="75"/>
                    <a:pt x="75" y="80"/>
                  </a:cubicBezTo>
                  <a:cubicBezTo>
                    <a:pt x="60" y="85"/>
                    <a:pt x="5" y="130"/>
                    <a:pt x="0" y="16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4" name="Line 100"/>
            <p:cNvSpPr>
              <a:spLocks noChangeShapeType="1"/>
            </p:cNvSpPr>
            <p:nvPr/>
          </p:nvSpPr>
          <p:spPr bwMode="auto">
            <a:xfrm flipV="1">
              <a:off x="3121025" y="2733676"/>
              <a:ext cx="73025" cy="74613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5" name="Rectangle 101"/>
            <p:cNvSpPr>
              <a:spLocks noChangeArrowheads="1"/>
            </p:cNvSpPr>
            <p:nvPr/>
          </p:nvSpPr>
          <p:spPr bwMode="auto">
            <a:xfrm>
              <a:off x="3582988" y="2587626"/>
              <a:ext cx="361950" cy="184150"/>
            </a:xfrm>
            <a:prstGeom prst="rect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6" name="Freeform 102"/>
            <p:cNvSpPr>
              <a:spLocks/>
            </p:cNvSpPr>
            <p:nvPr/>
          </p:nvSpPr>
          <p:spPr bwMode="auto">
            <a:xfrm>
              <a:off x="3706813" y="2614614"/>
              <a:ext cx="69850" cy="128588"/>
            </a:xfrm>
            <a:custGeom>
              <a:avLst/>
              <a:gdLst>
                <a:gd name="T0" fmla="*/ 171 w 272"/>
                <a:gd name="T1" fmla="*/ 166 h 496"/>
                <a:gd name="T2" fmla="*/ 218 w 272"/>
                <a:gd name="T3" fmla="*/ 166 h 496"/>
                <a:gd name="T4" fmla="*/ 234 w 272"/>
                <a:gd name="T5" fmla="*/ 156 h 496"/>
                <a:gd name="T6" fmla="*/ 219 w 272"/>
                <a:gd name="T7" fmla="*/ 150 h 496"/>
                <a:gd name="T8" fmla="*/ 174 w 272"/>
                <a:gd name="T9" fmla="*/ 150 h 496"/>
                <a:gd name="T10" fmla="*/ 186 w 272"/>
                <a:gd name="T11" fmla="*/ 87 h 496"/>
                <a:gd name="T12" fmla="*/ 199 w 272"/>
                <a:gd name="T13" fmla="*/ 31 h 496"/>
                <a:gd name="T14" fmla="*/ 224 w 272"/>
                <a:gd name="T15" fmla="*/ 12 h 496"/>
                <a:gd name="T16" fmla="*/ 251 w 272"/>
                <a:gd name="T17" fmla="*/ 22 h 496"/>
                <a:gd name="T18" fmla="*/ 222 w 272"/>
                <a:gd name="T19" fmla="*/ 51 h 496"/>
                <a:gd name="T20" fmla="*/ 242 w 272"/>
                <a:gd name="T21" fmla="*/ 70 h 496"/>
                <a:gd name="T22" fmla="*/ 272 w 272"/>
                <a:gd name="T23" fmla="*/ 38 h 496"/>
                <a:gd name="T24" fmla="*/ 224 w 272"/>
                <a:gd name="T25" fmla="*/ 0 h 496"/>
                <a:gd name="T26" fmla="*/ 155 w 272"/>
                <a:gd name="T27" fmla="*/ 64 h 496"/>
                <a:gd name="T28" fmla="*/ 137 w 272"/>
                <a:gd name="T29" fmla="*/ 150 h 496"/>
                <a:gd name="T30" fmla="*/ 99 w 272"/>
                <a:gd name="T31" fmla="*/ 150 h 496"/>
                <a:gd name="T32" fmla="*/ 83 w 272"/>
                <a:gd name="T33" fmla="*/ 160 h 496"/>
                <a:gd name="T34" fmla="*/ 98 w 272"/>
                <a:gd name="T35" fmla="*/ 166 h 496"/>
                <a:gd name="T36" fmla="*/ 134 w 272"/>
                <a:gd name="T37" fmla="*/ 166 h 496"/>
                <a:gd name="T38" fmla="*/ 93 w 272"/>
                <a:gd name="T39" fmla="*/ 382 h 496"/>
                <a:gd name="T40" fmla="*/ 46 w 272"/>
                <a:gd name="T41" fmla="*/ 484 h 496"/>
                <a:gd name="T42" fmla="*/ 20 w 272"/>
                <a:gd name="T43" fmla="*/ 475 h 496"/>
                <a:gd name="T44" fmla="*/ 50 w 272"/>
                <a:gd name="T45" fmla="*/ 445 h 496"/>
                <a:gd name="T46" fmla="*/ 29 w 272"/>
                <a:gd name="T47" fmla="*/ 426 h 496"/>
                <a:gd name="T48" fmla="*/ 0 w 272"/>
                <a:gd name="T49" fmla="*/ 459 h 496"/>
                <a:gd name="T50" fmla="*/ 46 w 272"/>
                <a:gd name="T51" fmla="*/ 496 h 496"/>
                <a:gd name="T52" fmla="*/ 108 w 272"/>
                <a:gd name="T53" fmla="*/ 443 h 496"/>
                <a:gd name="T54" fmla="*/ 138 w 272"/>
                <a:gd name="T55" fmla="*/ 339 h 496"/>
                <a:gd name="T56" fmla="*/ 171 w 272"/>
                <a:gd name="T57" fmla="*/ 16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2" h="496">
                  <a:moveTo>
                    <a:pt x="171" y="166"/>
                  </a:moveTo>
                  <a:lnTo>
                    <a:pt x="218" y="166"/>
                  </a:lnTo>
                  <a:cubicBezTo>
                    <a:pt x="229" y="166"/>
                    <a:pt x="234" y="166"/>
                    <a:pt x="234" y="156"/>
                  </a:cubicBezTo>
                  <a:cubicBezTo>
                    <a:pt x="234" y="150"/>
                    <a:pt x="229" y="150"/>
                    <a:pt x="219" y="150"/>
                  </a:cubicBezTo>
                  <a:lnTo>
                    <a:pt x="174" y="150"/>
                  </a:lnTo>
                  <a:lnTo>
                    <a:pt x="186" y="87"/>
                  </a:lnTo>
                  <a:cubicBezTo>
                    <a:pt x="188" y="76"/>
                    <a:pt x="195" y="37"/>
                    <a:pt x="199" y="31"/>
                  </a:cubicBezTo>
                  <a:cubicBezTo>
                    <a:pt x="204" y="20"/>
                    <a:pt x="213" y="12"/>
                    <a:pt x="224" y="12"/>
                  </a:cubicBezTo>
                  <a:cubicBezTo>
                    <a:pt x="226" y="12"/>
                    <a:pt x="241" y="12"/>
                    <a:pt x="251" y="22"/>
                  </a:cubicBezTo>
                  <a:cubicBezTo>
                    <a:pt x="227" y="24"/>
                    <a:pt x="222" y="43"/>
                    <a:pt x="222" y="51"/>
                  </a:cubicBezTo>
                  <a:cubicBezTo>
                    <a:pt x="222" y="64"/>
                    <a:pt x="231" y="70"/>
                    <a:pt x="242" y="70"/>
                  </a:cubicBezTo>
                  <a:cubicBezTo>
                    <a:pt x="256" y="70"/>
                    <a:pt x="272" y="58"/>
                    <a:pt x="272" y="38"/>
                  </a:cubicBezTo>
                  <a:cubicBezTo>
                    <a:pt x="272" y="13"/>
                    <a:pt x="247" y="0"/>
                    <a:pt x="224" y="0"/>
                  </a:cubicBezTo>
                  <a:cubicBezTo>
                    <a:pt x="206" y="0"/>
                    <a:pt x="171" y="10"/>
                    <a:pt x="155" y="64"/>
                  </a:cubicBezTo>
                  <a:cubicBezTo>
                    <a:pt x="152" y="75"/>
                    <a:pt x="150" y="81"/>
                    <a:pt x="137" y="150"/>
                  </a:cubicBezTo>
                  <a:lnTo>
                    <a:pt x="99" y="150"/>
                  </a:lnTo>
                  <a:cubicBezTo>
                    <a:pt x="89" y="150"/>
                    <a:pt x="83" y="150"/>
                    <a:pt x="83" y="160"/>
                  </a:cubicBezTo>
                  <a:cubicBezTo>
                    <a:pt x="83" y="166"/>
                    <a:pt x="88" y="166"/>
                    <a:pt x="98" y="166"/>
                  </a:cubicBezTo>
                  <a:lnTo>
                    <a:pt x="134" y="166"/>
                  </a:lnTo>
                  <a:lnTo>
                    <a:pt x="93" y="382"/>
                  </a:lnTo>
                  <a:cubicBezTo>
                    <a:pt x="84" y="435"/>
                    <a:pt x="74" y="484"/>
                    <a:pt x="46" y="484"/>
                  </a:cubicBezTo>
                  <a:cubicBezTo>
                    <a:pt x="44" y="484"/>
                    <a:pt x="30" y="484"/>
                    <a:pt x="20" y="475"/>
                  </a:cubicBezTo>
                  <a:cubicBezTo>
                    <a:pt x="45" y="473"/>
                    <a:pt x="50" y="453"/>
                    <a:pt x="50" y="445"/>
                  </a:cubicBezTo>
                  <a:cubicBezTo>
                    <a:pt x="50" y="433"/>
                    <a:pt x="40" y="426"/>
                    <a:pt x="29" y="426"/>
                  </a:cubicBezTo>
                  <a:cubicBezTo>
                    <a:pt x="15" y="426"/>
                    <a:pt x="0" y="438"/>
                    <a:pt x="0" y="459"/>
                  </a:cubicBezTo>
                  <a:cubicBezTo>
                    <a:pt x="0" y="483"/>
                    <a:pt x="24" y="496"/>
                    <a:pt x="46" y="496"/>
                  </a:cubicBezTo>
                  <a:cubicBezTo>
                    <a:pt x="76" y="496"/>
                    <a:pt x="98" y="464"/>
                    <a:pt x="108" y="443"/>
                  </a:cubicBezTo>
                  <a:cubicBezTo>
                    <a:pt x="125" y="409"/>
                    <a:pt x="137" y="343"/>
                    <a:pt x="138" y="339"/>
                  </a:cubicBezTo>
                  <a:lnTo>
                    <a:pt x="171" y="16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7" name="Freeform 103"/>
            <p:cNvSpPr>
              <a:spLocks/>
            </p:cNvSpPr>
            <p:nvPr/>
          </p:nvSpPr>
          <p:spPr bwMode="auto">
            <a:xfrm>
              <a:off x="3773488" y="2667001"/>
              <a:ext cx="42863" cy="68263"/>
            </a:xfrm>
            <a:custGeom>
              <a:avLst/>
              <a:gdLst>
                <a:gd name="T0" fmla="*/ 91 w 169"/>
                <a:gd name="T1" fmla="*/ 184 h 265"/>
                <a:gd name="T2" fmla="*/ 121 w 169"/>
                <a:gd name="T3" fmla="*/ 159 h 265"/>
                <a:gd name="T4" fmla="*/ 169 w 169"/>
                <a:gd name="T5" fmla="*/ 78 h 265"/>
                <a:gd name="T6" fmla="*/ 79 w 169"/>
                <a:gd name="T7" fmla="*/ 0 h 265"/>
                <a:gd name="T8" fmla="*/ 0 w 169"/>
                <a:gd name="T9" fmla="*/ 72 h 265"/>
                <a:gd name="T10" fmla="*/ 21 w 169"/>
                <a:gd name="T11" fmla="*/ 94 h 265"/>
                <a:gd name="T12" fmla="*/ 42 w 169"/>
                <a:gd name="T13" fmla="*/ 73 h 265"/>
                <a:gd name="T14" fmla="*/ 17 w 169"/>
                <a:gd name="T15" fmla="*/ 53 h 265"/>
                <a:gd name="T16" fmla="*/ 75 w 169"/>
                <a:gd name="T17" fmla="*/ 13 h 265"/>
                <a:gd name="T18" fmla="*/ 131 w 169"/>
                <a:gd name="T19" fmla="*/ 78 h 265"/>
                <a:gd name="T20" fmla="*/ 55 w 169"/>
                <a:gd name="T21" fmla="*/ 198 h 265"/>
                <a:gd name="T22" fmla="*/ 5 w 169"/>
                <a:gd name="T23" fmla="*/ 250 h 265"/>
                <a:gd name="T24" fmla="*/ 0 w 169"/>
                <a:gd name="T25" fmla="*/ 265 h 265"/>
                <a:gd name="T26" fmla="*/ 157 w 169"/>
                <a:gd name="T27" fmla="*/ 265 h 265"/>
                <a:gd name="T28" fmla="*/ 169 w 169"/>
                <a:gd name="T29" fmla="*/ 194 h 265"/>
                <a:gd name="T30" fmla="*/ 156 w 169"/>
                <a:gd name="T31" fmla="*/ 194 h 265"/>
                <a:gd name="T32" fmla="*/ 147 w 169"/>
                <a:gd name="T33" fmla="*/ 229 h 265"/>
                <a:gd name="T34" fmla="*/ 108 w 169"/>
                <a:gd name="T35" fmla="*/ 233 h 265"/>
                <a:gd name="T36" fmla="*/ 37 w 169"/>
                <a:gd name="T37" fmla="*/ 233 h 265"/>
                <a:gd name="T38" fmla="*/ 91 w 169"/>
                <a:gd name="T39" fmla="*/ 18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9" h="265">
                  <a:moveTo>
                    <a:pt x="91" y="184"/>
                  </a:moveTo>
                  <a:cubicBezTo>
                    <a:pt x="97" y="178"/>
                    <a:pt x="114" y="165"/>
                    <a:pt x="121" y="159"/>
                  </a:cubicBezTo>
                  <a:cubicBezTo>
                    <a:pt x="145" y="137"/>
                    <a:pt x="169" y="115"/>
                    <a:pt x="169" y="78"/>
                  </a:cubicBezTo>
                  <a:cubicBezTo>
                    <a:pt x="169" y="31"/>
                    <a:pt x="129" y="0"/>
                    <a:pt x="79" y="0"/>
                  </a:cubicBezTo>
                  <a:cubicBezTo>
                    <a:pt x="31" y="0"/>
                    <a:pt x="0" y="37"/>
                    <a:pt x="0" y="72"/>
                  </a:cubicBezTo>
                  <a:cubicBezTo>
                    <a:pt x="0" y="92"/>
                    <a:pt x="15" y="94"/>
                    <a:pt x="21" y="94"/>
                  </a:cubicBezTo>
                  <a:cubicBezTo>
                    <a:pt x="29" y="94"/>
                    <a:pt x="42" y="88"/>
                    <a:pt x="42" y="73"/>
                  </a:cubicBezTo>
                  <a:cubicBezTo>
                    <a:pt x="42" y="53"/>
                    <a:pt x="22" y="53"/>
                    <a:pt x="17" y="53"/>
                  </a:cubicBezTo>
                  <a:cubicBezTo>
                    <a:pt x="28" y="23"/>
                    <a:pt x="55" y="13"/>
                    <a:pt x="75" y="13"/>
                  </a:cubicBezTo>
                  <a:cubicBezTo>
                    <a:pt x="112" y="13"/>
                    <a:pt x="131" y="45"/>
                    <a:pt x="131" y="78"/>
                  </a:cubicBezTo>
                  <a:cubicBezTo>
                    <a:pt x="131" y="120"/>
                    <a:pt x="102" y="150"/>
                    <a:pt x="55" y="198"/>
                  </a:cubicBezTo>
                  <a:lnTo>
                    <a:pt x="5" y="250"/>
                  </a:lnTo>
                  <a:cubicBezTo>
                    <a:pt x="0" y="255"/>
                    <a:pt x="0" y="255"/>
                    <a:pt x="0" y="265"/>
                  </a:cubicBezTo>
                  <a:lnTo>
                    <a:pt x="157" y="265"/>
                  </a:lnTo>
                  <a:lnTo>
                    <a:pt x="169" y="194"/>
                  </a:lnTo>
                  <a:lnTo>
                    <a:pt x="156" y="194"/>
                  </a:lnTo>
                  <a:cubicBezTo>
                    <a:pt x="155" y="202"/>
                    <a:pt x="152" y="222"/>
                    <a:pt x="147" y="229"/>
                  </a:cubicBezTo>
                  <a:cubicBezTo>
                    <a:pt x="145" y="233"/>
                    <a:pt x="115" y="233"/>
                    <a:pt x="108" y="233"/>
                  </a:cubicBezTo>
                  <a:lnTo>
                    <a:pt x="37" y="233"/>
                  </a:lnTo>
                  <a:lnTo>
                    <a:pt x="91" y="18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8" name="Freeform 104"/>
            <p:cNvSpPr>
              <a:spLocks/>
            </p:cNvSpPr>
            <p:nvPr/>
          </p:nvSpPr>
          <p:spPr bwMode="auto">
            <a:xfrm>
              <a:off x="3944938" y="2679701"/>
              <a:ext cx="263525" cy="268288"/>
            </a:xfrm>
            <a:custGeom>
              <a:avLst/>
              <a:gdLst>
                <a:gd name="T0" fmla="*/ 0 w 1033"/>
                <a:gd name="T1" fmla="*/ 0 h 1035"/>
                <a:gd name="T2" fmla="*/ 1033 w 1033"/>
                <a:gd name="T3" fmla="*/ 0 h 1035"/>
                <a:gd name="T4" fmla="*/ 1033 w 1033"/>
                <a:gd name="T5" fmla="*/ 1035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3" h="1035">
                  <a:moveTo>
                    <a:pt x="0" y="0"/>
                  </a:moveTo>
                  <a:lnTo>
                    <a:pt x="1033" y="0"/>
                  </a:lnTo>
                  <a:lnTo>
                    <a:pt x="1033" y="1035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9" name="Freeform 105"/>
            <p:cNvSpPr>
              <a:spLocks/>
            </p:cNvSpPr>
            <p:nvPr/>
          </p:nvSpPr>
          <p:spPr bwMode="auto">
            <a:xfrm>
              <a:off x="4187825" y="2932114"/>
              <a:ext cx="41275" cy="19050"/>
            </a:xfrm>
            <a:custGeom>
              <a:avLst/>
              <a:gdLst>
                <a:gd name="T0" fmla="*/ 160 w 160"/>
                <a:gd name="T1" fmla="*/ 0 h 75"/>
                <a:gd name="T2" fmla="*/ 80 w 160"/>
                <a:gd name="T3" fmla="*/ 75 h 75"/>
                <a:gd name="T4" fmla="*/ 0 w 160"/>
                <a:gd name="T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0" h="75">
                  <a:moveTo>
                    <a:pt x="160" y="0"/>
                  </a:moveTo>
                  <a:cubicBezTo>
                    <a:pt x="130" y="5"/>
                    <a:pt x="85" y="60"/>
                    <a:pt x="80" y="75"/>
                  </a:cubicBezTo>
                  <a:cubicBezTo>
                    <a:pt x="75" y="60"/>
                    <a:pt x="30" y="5"/>
                    <a:pt x="0" y="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0" name="Line 106"/>
            <p:cNvSpPr>
              <a:spLocks noChangeShapeType="1"/>
            </p:cNvSpPr>
            <p:nvPr/>
          </p:nvSpPr>
          <p:spPr bwMode="auto">
            <a:xfrm flipH="1">
              <a:off x="3995738" y="2990851"/>
              <a:ext cx="176213" cy="0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1" name="Freeform 107"/>
            <p:cNvSpPr>
              <a:spLocks/>
            </p:cNvSpPr>
            <p:nvPr/>
          </p:nvSpPr>
          <p:spPr bwMode="auto">
            <a:xfrm>
              <a:off x="3992563" y="2970214"/>
              <a:ext cx="19050" cy="41275"/>
            </a:xfrm>
            <a:custGeom>
              <a:avLst/>
              <a:gdLst>
                <a:gd name="T0" fmla="*/ 75 w 75"/>
                <a:gd name="T1" fmla="*/ 160 h 160"/>
                <a:gd name="T2" fmla="*/ 0 w 75"/>
                <a:gd name="T3" fmla="*/ 80 h 160"/>
                <a:gd name="T4" fmla="*/ 75 w 75"/>
                <a:gd name="T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160">
                  <a:moveTo>
                    <a:pt x="75" y="160"/>
                  </a:moveTo>
                  <a:cubicBezTo>
                    <a:pt x="70" y="130"/>
                    <a:pt x="15" y="85"/>
                    <a:pt x="0" y="80"/>
                  </a:cubicBezTo>
                  <a:cubicBezTo>
                    <a:pt x="15" y="75"/>
                    <a:pt x="70" y="30"/>
                    <a:pt x="75" y="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2" name="Freeform 108"/>
            <p:cNvSpPr>
              <a:spLocks/>
            </p:cNvSpPr>
            <p:nvPr/>
          </p:nvSpPr>
          <p:spPr bwMode="auto">
            <a:xfrm>
              <a:off x="4484688" y="3119439"/>
              <a:ext cx="935038" cy="479425"/>
            </a:xfrm>
            <a:custGeom>
              <a:avLst/>
              <a:gdLst>
                <a:gd name="T0" fmla="*/ 3662 w 3662"/>
                <a:gd name="T1" fmla="*/ 0 h 1843"/>
                <a:gd name="T2" fmla="*/ 3662 w 3662"/>
                <a:gd name="T3" fmla="*/ 1843 h 1843"/>
                <a:gd name="T4" fmla="*/ 0 w 3662"/>
                <a:gd name="T5" fmla="*/ 1843 h 1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62" h="1843">
                  <a:moveTo>
                    <a:pt x="3662" y="0"/>
                  </a:moveTo>
                  <a:lnTo>
                    <a:pt x="3662" y="1843"/>
                  </a:lnTo>
                  <a:lnTo>
                    <a:pt x="0" y="1843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3" name="Freeform 109"/>
            <p:cNvSpPr>
              <a:spLocks/>
            </p:cNvSpPr>
            <p:nvPr/>
          </p:nvSpPr>
          <p:spPr bwMode="auto">
            <a:xfrm>
              <a:off x="4481513" y="3576639"/>
              <a:ext cx="19050" cy="42863"/>
            </a:xfrm>
            <a:custGeom>
              <a:avLst/>
              <a:gdLst>
                <a:gd name="T0" fmla="*/ 74 w 74"/>
                <a:gd name="T1" fmla="*/ 160 h 160"/>
                <a:gd name="T2" fmla="*/ 0 w 74"/>
                <a:gd name="T3" fmla="*/ 80 h 160"/>
                <a:gd name="T4" fmla="*/ 74 w 74"/>
                <a:gd name="T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160">
                  <a:moveTo>
                    <a:pt x="74" y="160"/>
                  </a:moveTo>
                  <a:cubicBezTo>
                    <a:pt x="70" y="130"/>
                    <a:pt x="15" y="85"/>
                    <a:pt x="0" y="80"/>
                  </a:cubicBezTo>
                  <a:cubicBezTo>
                    <a:pt x="15" y="75"/>
                    <a:pt x="70" y="30"/>
                    <a:pt x="74" y="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4" name="Freeform 110"/>
            <p:cNvSpPr>
              <a:spLocks/>
            </p:cNvSpPr>
            <p:nvPr/>
          </p:nvSpPr>
          <p:spPr bwMode="auto">
            <a:xfrm>
              <a:off x="5238750" y="2679701"/>
              <a:ext cx="330200" cy="182563"/>
            </a:xfrm>
            <a:custGeom>
              <a:avLst/>
              <a:gdLst>
                <a:gd name="T0" fmla="*/ 0 w 1288"/>
                <a:gd name="T1" fmla="*/ 709 h 709"/>
                <a:gd name="T2" fmla="*/ 0 w 1288"/>
                <a:gd name="T3" fmla="*/ 0 h 709"/>
                <a:gd name="T4" fmla="*/ 1288 w 1288"/>
                <a:gd name="T5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88" h="709">
                  <a:moveTo>
                    <a:pt x="0" y="709"/>
                  </a:moveTo>
                  <a:lnTo>
                    <a:pt x="0" y="0"/>
                  </a:lnTo>
                  <a:lnTo>
                    <a:pt x="1288" y="0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" name="Freeform 111"/>
            <p:cNvSpPr>
              <a:spLocks/>
            </p:cNvSpPr>
            <p:nvPr/>
          </p:nvSpPr>
          <p:spPr bwMode="auto">
            <a:xfrm>
              <a:off x="5553075" y="2657476"/>
              <a:ext cx="19050" cy="42863"/>
            </a:xfrm>
            <a:custGeom>
              <a:avLst/>
              <a:gdLst>
                <a:gd name="T0" fmla="*/ 0 w 74"/>
                <a:gd name="T1" fmla="*/ 0 h 160"/>
                <a:gd name="T2" fmla="*/ 74 w 74"/>
                <a:gd name="T3" fmla="*/ 80 h 160"/>
                <a:gd name="T4" fmla="*/ 0 w 74"/>
                <a:gd name="T5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160">
                  <a:moveTo>
                    <a:pt x="0" y="0"/>
                  </a:moveTo>
                  <a:cubicBezTo>
                    <a:pt x="5" y="30"/>
                    <a:pt x="59" y="75"/>
                    <a:pt x="74" y="80"/>
                  </a:cubicBezTo>
                  <a:cubicBezTo>
                    <a:pt x="59" y="85"/>
                    <a:pt x="5" y="130"/>
                    <a:pt x="0" y="16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6" name="Line 112"/>
            <p:cNvSpPr>
              <a:spLocks noChangeShapeType="1"/>
            </p:cNvSpPr>
            <p:nvPr/>
          </p:nvSpPr>
          <p:spPr bwMode="auto">
            <a:xfrm flipV="1">
              <a:off x="5202238" y="2733676"/>
              <a:ext cx="73025" cy="74613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7" name="Rectangle 113"/>
            <p:cNvSpPr>
              <a:spLocks noChangeArrowheads="1"/>
            </p:cNvSpPr>
            <p:nvPr/>
          </p:nvSpPr>
          <p:spPr bwMode="auto">
            <a:xfrm>
              <a:off x="5573713" y="2587626"/>
              <a:ext cx="361950" cy="184150"/>
            </a:xfrm>
            <a:prstGeom prst="rect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8" name="Freeform 114"/>
            <p:cNvSpPr>
              <a:spLocks/>
            </p:cNvSpPr>
            <p:nvPr/>
          </p:nvSpPr>
          <p:spPr bwMode="auto">
            <a:xfrm>
              <a:off x="5707063" y="2614614"/>
              <a:ext cx="69850" cy="128588"/>
            </a:xfrm>
            <a:custGeom>
              <a:avLst/>
              <a:gdLst>
                <a:gd name="T0" fmla="*/ 172 w 272"/>
                <a:gd name="T1" fmla="*/ 166 h 496"/>
                <a:gd name="T2" fmla="*/ 218 w 272"/>
                <a:gd name="T3" fmla="*/ 166 h 496"/>
                <a:gd name="T4" fmla="*/ 235 w 272"/>
                <a:gd name="T5" fmla="*/ 156 h 496"/>
                <a:gd name="T6" fmla="*/ 220 w 272"/>
                <a:gd name="T7" fmla="*/ 150 h 496"/>
                <a:gd name="T8" fmla="*/ 175 w 272"/>
                <a:gd name="T9" fmla="*/ 150 h 496"/>
                <a:gd name="T10" fmla="*/ 186 w 272"/>
                <a:gd name="T11" fmla="*/ 87 h 496"/>
                <a:gd name="T12" fmla="*/ 199 w 272"/>
                <a:gd name="T13" fmla="*/ 31 h 496"/>
                <a:gd name="T14" fmla="*/ 225 w 272"/>
                <a:gd name="T15" fmla="*/ 12 h 496"/>
                <a:gd name="T16" fmla="*/ 252 w 272"/>
                <a:gd name="T17" fmla="*/ 22 h 496"/>
                <a:gd name="T18" fmla="*/ 222 w 272"/>
                <a:gd name="T19" fmla="*/ 51 h 496"/>
                <a:gd name="T20" fmla="*/ 243 w 272"/>
                <a:gd name="T21" fmla="*/ 70 h 496"/>
                <a:gd name="T22" fmla="*/ 272 w 272"/>
                <a:gd name="T23" fmla="*/ 38 h 496"/>
                <a:gd name="T24" fmla="*/ 225 w 272"/>
                <a:gd name="T25" fmla="*/ 0 h 496"/>
                <a:gd name="T26" fmla="*/ 156 w 272"/>
                <a:gd name="T27" fmla="*/ 64 h 496"/>
                <a:gd name="T28" fmla="*/ 138 w 272"/>
                <a:gd name="T29" fmla="*/ 150 h 496"/>
                <a:gd name="T30" fmla="*/ 100 w 272"/>
                <a:gd name="T31" fmla="*/ 150 h 496"/>
                <a:gd name="T32" fmla="*/ 84 w 272"/>
                <a:gd name="T33" fmla="*/ 160 h 496"/>
                <a:gd name="T34" fmla="*/ 99 w 272"/>
                <a:gd name="T35" fmla="*/ 166 h 496"/>
                <a:gd name="T36" fmla="*/ 135 w 272"/>
                <a:gd name="T37" fmla="*/ 166 h 496"/>
                <a:gd name="T38" fmla="*/ 94 w 272"/>
                <a:gd name="T39" fmla="*/ 382 h 496"/>
                <a:gd name="T40" fmla="*/ 47 w 272"/>
                <a:gd name="T41" fmla="*/ 484 h 496"/>
                <a:gd name="T42" fmla="*/ 21 w 272"/>
                <a:gd name="T43" fmla="*/ 475 h 496"/>
                <a:gd name="T44" fmla="*/ 50 w 272"/>
                <a:gd name="T45" fmla="*/ 445 h 496"/>
                <a:gd name="T46" fmla="*/ 30 w 272"/>
                <a:gd name="T47" fmla="*/ 426 h 496"/>
                <a:gd name="T48" fmla="*/ 0 w 272"/>
                <a:gd name="T49" fmla="*/ 459 h 496"/>
                <a:gd name="T50" fmla="*/ 47 w 272"/>
                <a:gd name="T51" fmla="*/ 496 h 496"/>
                <a:gd name="T52" fmla="*/ 108 w 272"/>
                <a:gd name="T53" fmla="*/ 443 h 496"/>
                <a:gd name="T54" fmla="*/ 139 w 272"/>
                <a:gd name="T55" fmla="*/ 339 h 496"/>
                <a:gd name="T56" fmla="*/ 172 w 272"/>
                <a:gd name="T57" fmla="*/ 16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2" h="496">
                  <a:moveTo>
                    <a:pt x="172" y="166"/>
                  </a:moveTo>
                  <a:lnTo>
                    <a:pt x="218" y="166"/>
                  </a:lnTo>
                  <a:cubicBezTo>
                    <a:pt x="229" y="166"/>
                    <a:pt x="235" y="166"/>
                    <a:pt x="235" y="156"/>
                  </a:cubicBezTo>
                  <a:cubicBezTo>
                    <a:pt x="235" y="150"/>
                    <a:pt x="229" y="150"/>
                    <a:pt x="220" y="150"/>
                  </a:cubicBezTo>
                  <a:lnTo>
                    <a:pt x="175" y="150"/>
                  </a:lnTo>
                  <a:lnTo>
                    <a:pt x="186" y="87"/>
                  </a:lnTo>
                  <a:cubicBezTo>
                    <a:pt x="188" y="76"/>
                    <a:pt x="196" y="37"/>
                    <a:pt x="199" y="31"/>
                  </a:cubicBezTo>
                  <a:cubicBezTo>
                    <a:pt x="204" y="20"/>
                    <a:pt x="214" y="12"/>
                    <a:pt x="225" y="12"/>
                  </a:cubicBezTo>
                  <a:cubicBezTo>
                    <a:pt x="227" y="12"/>
                    <a:pt x="241" y="12"/>
                    <a:pt x="252" y="22"/>
                  </a:cubicBezTo>
                  <a:cubicBezTo>
                    <a:pt x="228" y="24"/>
                    <a:pt x="222" y="43"/>
                    <a:pt x="222" y="51"/>
                  </a:cubicBezTo>
                  <a:cubicBezTo>
                    <a:pt x="222" y="64"/>
                    <a:pt x="232" y="70"/>
                    <a:pt x="243" y="70"/>
                  </a:cubicBezTo>
                  <a:cubicBezTo>
                    <a:pt x="257" y="70"/>
                    <a:pt x="272" y="58"/>
                    <a:pt x="272" y="38"/>
                  </a:cubicBezTo>
                  <a:cubicBezTo>
                    <a:pt x="272" y="13"/>
                    <a:pt x="247" y="0"/>
                    <a:pt x="225" y="0"/>
                  </a:cubicBezTo>
                  <a:cubicBezTo>
                    <a:pt x="206" y="0"/>
                    <a:pt x="172" y="10"/>
                    <a:pt x="156" y="64"/>
                  </a:cubicBezTo>
                  <a:cubicBezTo>
                    <a:pt x="152" y="75"/>
                    <a:pt x="151" y="81"/>
                    <a:pt x="138" y="150"/>
                  </a:cubicBezTo>
                  <a:lnTo>
                    <a:pt x="100" y="150"/>
                  </a:lnTo>
                  <a:cubicBezTo>
                    <a:pt x="90" y="150"/>
                    <a:pt x="84" y="150"/>
                    <a:pt x="84" y="160"/>
                  </a:cubicBezTo>
                  <a:cubicBezTo>
                    <a:pt x="84" y="166"/>
                    <a:pt x="89" y="166"/>
                    <a:pt x="99" y="166"/>
                  </a:cubicBezTo>
                  <a:lnTo>
                    <a:pt x="135" y="166"/>
                  </a:lnTo>
                  <a:lnTo>
                    <a:pt x="94" y="382"/>
                  </a:lnTo>
                  <a:cubicBezTo>
                    <a:pt x="84" y="435"/>
                    <a:pt x="75" y="484"/>
                    <a:pt x="47" y="484"/>
                  </a:cubicBezTo>
                  <a:cubicBezTo>
                    <a:pt x="44" y="484"/>
                    <a:pt x="31" y="484"/>
                    <a:pt x="21" y="475"/>
                  </a:cubicBezTo>
                  <a:cubicBezTo>
                    <a:pt x="46" y="473"/>
                    <a:pt x="50" y="453"/>
                    <a:pt x="50" y="445"/>
                  </a:cubicBezTo>
                  <a:cubicBezTo>
                    <a:pt x="50" y="433"/>
                    <a:pt x="41" y="426"/>
                    <a:pt x="30" y="426"/>
                  </a:cubicBezTo>
                  <a:cubicBezTo>
                    <a:pt x="16" y="426"/>
                    <a:pt x="0" y="438"/>
                    <a:pt x="0" y="459"/>
                  </a:cubicBezTo>
                  <a:cubicBezTo>
                    <a:pt x="0" y="483"/>
                    <a:pt x="24" y="496"/>
                    <a:pt x="47" y="496"/>
                  </a:cubicBezTo>
                  <a:cubicBezTo>
                    <a:pt x="77" y="496"/>
                    <a:pt x="98" y="464"/>
                    <a:pt x="108" y="443"/>
                  </a:cubicBezTo>
                  <a:cubicBezTo>
                    <a:pt x="126" y="409"/>
                    <a:pt x="138" y="343"/>
                    <a:pt x="139" y="339"/>
                  </a:cubicBezTo>
                  <a:lnTo>
                    <a:pt x="172" y="16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9" name="Freeform 115"/>
            <p:cNvSpPr>
              <a:spLocks/>
            </p:cNvSpPr>
            <p:nvPr/>
          </p:nvSpPr>
          <p:spPr bwMode="auto">
            <a:xfrm>
              <a:off x="5778500" y="2667001"/>
              <a:ext cx="34925" cy="68263"/>
            </a:xfrm>
            <a:custGeom>
              <a:avLst/>
              <a:gdLst>
                <a:gd name="T0" fmla="*/ 87 w 140"/>
                <a:gd name="T1" fmla="*/ 12 h 265"/>
                <a:gd name="T2" fmla="*/ 75 w 140"/>
                <a:gd name="T3" fmla="*/ 0 h 265"/>
                <a:gd name="T4" fmla="*/ 0 w 140"/>
                <a:gd name="T5" fmla="*/ 26 h 265"/>
                <a:gd name="T6" fmla="*/ 0 w 140"/>
                <a:gd name="T7" fmla="*/ 39 h 265"/>
                <a:gd name="T8" fmla="*/ 55 w 140"/>
                <a:gd name="T9" fmla="*/ 28 h 265"/>
                <a:gd name="T10" fmla="*/ 55 w 140"/>
                <a:gd name="T11" fmla="*/ 233 h 265"/>
                <a:gd name="T12" fmla="*/ 16 w 140"/>
                <a:gd name="T13" fmla="*/ 252 h 265"/>
                <a:gd name="T14" fmla="*/ 2 w 140"/>
                <a:gd name="T15" fmla="*/ 252 h 265"/>
                <a:gd name="T16" fmla="*/ 2 w 140"/>
                <a:gd name="T17" fmla="*/ 265 h 265"/>
                <a:gd name="T18" fmla="*/ 71 w 140"/>
                <a:gd name="T19" fmla="*/ 264 h 265"/>
                <a:gd name="T20" fmla="*/ 140 w 140"/>
                <a:gd name="T21" fmla="*/ 265 h 265"/>
                <a:gd name="T22" fmla="*/ 140 w 140"/>
                <a:gd name="T23" fmla="*/ 252 h 265"/>
                <a:gd name="T24" fmla="*/ 126 w 140"/>
                <a:gd name="T25" fmla="*/ 252 h 265"/>
                <a:gd name="T26" fmla="*/ 87 w 140"/>
                <a:gd name="T27" fmla="*/ 233 h 265"/>
                <a:gd name="T28" fmla="*/ 87 w 140"/>
                <a:gd name="T29" fmla="*/ 1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265">
                  <a:moveTo>
                    <a:pt x="87" y="12"/>
                  </a:moveTo>
                  <a:cubicBezTo>
                    <a:pt x="87" y="1"/>
                    <a:pt x="86" y="0"/>
                    <a:pt x="75" y="0"/>
                  </a:cubicBezTo>
                  <a:cubicBezTo>
                    <a:pt x="59" y="16"/>
                    <a:pt x="38" y="26"/>
                    <a:pt x="0" y="26"/>
                  </a:cubicBezTo>
                  <a:lnTo>
                    <a:pt x="0" y="39"/>
                  </a:lnTo>
                  <a:cubicBezTo>
                    <a:pt x="10" y="39"/>
                    <a:pt x="32" y="39"/>
                    <a:pt x="55" y="28"/>
                  </a:cubicBezTo>
                  <a:lnTo>
                    <a:pt x="55" y="233"/>
                  </a:lnTo>
                  <a:cubicBezTo>
                    <a:pt x="55" y="247"/>
                    <a:pt x="54" y="252"/>
                    <a:pt x="16" y="252"/>
                  </a:cubicBezTo>
                  <a:lnTo>
                    <a:pt x="2" y="252"/>
                  </a:lnTo>
                  <a:lnTo>
                    <a:pt x="2" y="265"/>
                  </a:lnTo>
                  <a:cubicBezTo>
                    <a:pt x="18" y="264"/>
                    <a:pt x="53" y="264"/>
                    <a:pt x="71" y="264"/>
                  </a:cubicBezTo>
                  <a:cubicBezTo>
                    <a:pt x="89" y="264"/>
                    <a:pt x="123" y="264"/>
                    <a:pt x="140" y="265"/>
                  </a:cubicBezTo>
                  <a:lnTo>
                    <a:pt x="140" y="252"/>
                  </a:lnTo>
                  <a:lnTo>
                    <a:pt x="126" y="252"/>
                  </a:lnTo>
                  <a:cubicBezTo>
                    <a:pt x="88" y="252"/>
                    <a:pt x="87" y="247"/>
                    <a:pt x="87" y="233"/>
                  </a:cubicBezTo>
                  <a:lnTo>
                    <a:pt x="87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0" name="Freeform 116"/>
            <p:cNvSpPr>
              <a:spLocks/>
            </p:cNvSpPr>
            <p:nvPr/>
          </p:nvSpPr>
          <p:spPr bwMode="auto">
            <a:xfrm>
              <a:off x="5935663" y="2679701"/>
              <a:ext cx="263525" cy="311150"/>
            </a:xfrm>
            <a:custGeom>
              <a:avLst/>
              <a:gdLst>
                <a:gd name="T0" fmla="*/ 0 w 1027"/>
                <a:gd name="T1" fmla="*/ 0 h 1205"/>
                <a:gd name="T2" fmla="*/ 1027 w 1027"/>
                <a:gd name="T3" fmla="*/ 0 h 1205"/>
                <a:gd name="T4" fmla="*/ 1027 w 1027"/>
                <a:gd name="T5" fmla="*/ 1205 h 1205"/>
                <a:gd name="T6" fmla="*/ 200 w 1027"/>
                <a:gd name="T7" fmla="*/ 1205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7" h="1205">
                  <a:moveTo>
                    <a:pt x="0" y="0"/>
                  </a:moveTo>
                  <a:lnTo>
                    <a:pt x="1027" y="0"/>
                  </a:lnTo>
                  <a:lnTo>
                    <a:pt x="1027" y="1205"/>
                  </a:lnTo>
                  <a:lnTo>
                    <a:pt x="200" y="1205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1" name="Freeform 117"/>
            <p:cNvSpPr>
              <a:spLocks/>
            </p:cNvSpPr>
            <p:nvPr/>
          </p:nvSpPr>
          <p:spPr bwMode="auto">
            <a:xfrm>
              <a:off x="5983288" y="2970214"/>
              <a:ext cx="19050" cy="41275"/>
            </a:xfrm>
            <a:custGeom>
              <a:avLst/>
              <a:gdLst>
                <a:gd name="T0" fmla="*/ 74 w 74"/>
                <a:gd name="T1" fmla="*/ 160 h 160"/>
                <a:gd name="T2" fmla="*/ 0 w 74"/>
                <a:gd name="T3" fmla="*/ 80 h 160"/>
                <a:gd name="T4" fmla="*/ 74 w 74"/>
                <a:gd name="T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160">
                  <a:moveTo>
                    <a:pt x="74" y="160"/>
                  </a:moveTo>
                  <a:cubicBezTo>
                    <a:pt x="69" y="130"/>
                    <a:pt x="15" y="85"/>
                    <a:pt x="0" y="80"/>
                  </a:cubicBezTo>
                  <a:cubicBezTo>
                    <a:pt x="15" y="75"/>
                    <a:pt x="69" y="30"/>
                    <a:pt x="74" y="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2" name="Line 118"/>
            <p:cNvSpPr>
              <a:spLocks noChangeShapeType="1"/>
            </p:cNvSpPr>
            <p:nvPr/>
          </p:nvSpPr>
          <p:spPr bwMode="auto">
            <a:xfrm flipH="1">
              <a:off x="4252913" y="2990851"/>
              <a:ext cx="461963" cy="0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3" name="Freeform 119"/>
            <p:cNvSpPr>
              <a:spLocks/>
            </p:cNvSpPr>
            <p:nvPr/>
          </p:nvSpPr>
          <p:spPr bwMode="auto">
            <a:xfrm>
              <a:off x="4248150" y="2970214"/>
              <a:ext cx="19050" cy="41275"/>
            </a:xfrm>
            <a:custGeom>
              <a:avLst/>
              <a:gdLst>
                <a:gd name="T0" fmla="*/ 75 w 75"/>
                <a:gd name="T1" fmla="*/ 160 h 160"/>
                <a:gd name="T2" fmla="*/ 0 w 75"/>
                <a:gd name="T3" fmla="*/ 80 h 160"/>
                <a:gd name="T4" fmla="*/ 75 w 75"/>
                <a:gd name="T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160">
                  <a:moveTo>
                    <a:pt x="75" y="160"/>
                  </a:moveTo>
                  <a:cubicBezTo>
                    <a:pt x="70" y="130"/>
                    <a:pt x="15" y="85"/>
                    <a:pt x="0" y="80"/>
                  </a:cubicBezTo>
                  <a:cubicBezTo>
                    <a:pt x="15" y="75"/>
                    <a:pt x="70" y="30"/>
                    <a:pt x="75" y="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4" name="Line 120"/>
            <p:cNvSpPr>
              <a:spLocks noChangeShapeType="1"/>
            </p:cNvSpPr>
            <p:nvPr/>
          </p:nvSpPr>
          <p:spPr bwMode="auto">
            <a:xfrm>
              <a:off x="4343400" y="3727451"/>
              <a:ext cx="0" cy="287338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5" name="Freeform 121"/>
            <p:cNvSpPr>
              <a:spLocks/>
            </p:cNvSpPr>
            <p:nvPr/>
          </p:nvSpPr>
          <p:spPr bwMode="auto">
            <a:xfrm>
              <a:off x="4322763" y="3998914"/>
              <a:ext cx="41275" cy="19050"/>
            </a:xfrm>
            <a:custGeom>
              <a:avLst/>
              <a:gdLst>
                <a:gd name="T0" fmla="*/ 159 w 159"/>
                <a:gd name="T1" fmla="*/ 0 h 75"/>
                <a:gd name="T2" fmla="*/ 79 w 159"/>
                <a:gd name="T3" fmla="*/ 75 h 75"/>
                <a:gd name="T4" fmla="*/ 0 w 159"/>
                <a:gd name="T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75">
                  <a:moveTo>
                    <a:pt x="159" y="0"/>
                  </a:moveTo>
                  <a:cubicBezTo>
                    <a:pt x="129" y="5"/>
                    <a:pt x="84" y="60"/>
                    <a:pt x="79" y="75"/>
                  </a:cubicBezTo>
                  <a:cubicBezTo>
                    <a:pt x="74" y="60"/>
                    <a:pt x="29" y="5"/>
                    <a:pt x="0" y="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6" name="Freeform 122"/>
            <p:cNvSpPr>
              <a:spLocks/>
            </p:cNvSpPr>
            <p:nvPr/>
          </p:nvSpPr>
          <p:spPr bwMode="auto">
            <a:xfrm>
              <a:off x="4375150" y="3830639"/>
              <a:ext cx="60325" cy="65088"/>
            </a:xfrm>
            <a:custGeom>
              <a:avLst/>
              <a:gdLst>
                <a:gd name="T0" fmla="*/ 49 w 231"/>
                <a:gd name="T1" fmla="*/ 195 h 247"/>
                <a:gd name="T2" fmla="*/ 114 w 231"/>
                <a:gd name="T3" fmla="*/ 133 h 247"/>
                <a:gd name="T4" fmla="*/ 167 w 231"/>
                <a:gd name="T5" fmla="*/ 84 h 247"/>
                <a:gd name="T6" fmla="*/ 231 w 231"/>
                <a:gd name="T7" fmla="*/ 5 h 247"/>
                <a:gd name="T8" fmla="*/ 225 w 231"/>
                <a:gd name="T9" fmla="*/ 0 h 247"/>
                <a:gd name="T10" fmla="*/ 217 w 231"/>
                <a:gd name="T11" fmla="*/ 6 h 247"/>
                <a:gd name="T12" fmla="*/ 176 w 231"/>
                <a:gd name="T13" fmla="*/ 40 h 247"/>
                <a:gd name="T14" fmla="*/ 148 w 231"/>
                <a:gd name="T15" fmla="*/ 23 h 247"/>
                <a:gd name="T16" fmla="*/ 111 w 231"/>
                <a:gd name="T17" fmla="*/ 0 h 247"/>
                <a:gd name="T18" fmla="*/ 45 w 231"/>
                <a:gd name="T19" fmla="*/ 62 h 247"/>
                <a:gd name="T20" fmla="*/ 51 w 231"/>
                <a:gd name="T21" fmla="*/ 68 h 247"/>
                <a:gd name="T22" fmla="*/ 58 w 231"/>
                <a:gd name="T23" fmla="*/ 62 h 247"/>
                <a:gd name="T24" fmla="*/ 105 w 231"/>
                <a:gd name="T25" fmla="*/ 36 h 247"/>
                <a:gd name="T26" fmla="*/ 139 w 231"/>
                <a:gd name="T27" fmla="*/ 44 h 247"/>
                <a:gd name="T28" fmla="*/ 181 w 231"/>
                <a:gd name="T29" fmla="*/ 52 h 247"/>
                <a:gd name="T30" fmla="*/ 105 w 231"/>
                <a:gd name="T31" fmla="*/ 124 h 247"/>
                <a:gd name="T32" fmla="*/ 56 w 231"/>
                <a:gd name="T33" fmla="*/ 170 h 247"/>
                <a:gd name="T34" fmla="*/ 0 w 231"/>
                <a:gd name="T35" fmla="*/ 241 h 247"/>
                <a:gd name="T36" fmla="*/ 6 w 231"/>
                <a:gd name="T37" fmla="*/ 247 h 247"/>
                <a:gd name="T38" fmla="*/ 15 w 231"/>
                <a:gd name="T39" fmla="*/ 240 h 247"/>
                <a:gd name="T40" fmla="*/ 61 w 231"/>
                <a:gd name="T41" fmla="*/ 206 h 247"/>
                <a:gd name="T42" fmla="*/ 93 w 231"/>
                <a:gd name="T43" fmla="*/ 226 h 247"/>
                <a:gd name="T44" fmla="*/ 128 w 231"/>
                <a:gd name="T45" fmla="*/ 247 h 247"/>
                <a:gd name="T46" fmla="*/ 214 w 231"/>
                <a:gd name="T47" fmla="*/ 163 h 247"/>
                <a:gd name="T48" fmla="*/ 207 w 231"/>
                <a:gd name="T49" fmla="*/ 157 h 247"/>
                <a:gd name="T50" fmla="*/ 199 w 231"/>
                <a:gd name="T51" fmla="*/ 164 h 247"/>
                <a:gd name="T52" fmla="*/ 134 w 231"/>
                <a:gd name="T53" fmla="*/ 210 h 247"/>
                <a:gd name="T54" fmla="*/ 102 w 231"/>
                <a:gd name="T55" fmla="*/ 203 h 247"/>
                <a:gd name="T56" fmla="*/ 64 w 231"/>
                <a:gd name="T57" fmla="*/ 194 h 247"/>
                <a:gd name="T58" fmla="*/ 49 w 231"/>
                <a:gd name="T59" fmla="*/ 19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1" h="247">
                  <a:moveTo>
                    <a:pt x="49" y="195"/>
                  </a:moveTo>
                  <a:cubicBezTo>
                    <a:pt x="78" y="164"/>
                    <a:pt x="94" y="150"/>
                    <a:pt x="114" y="133"/>
                  </a:cubicBezTo>
                  <a:cubicBezTo>
                    <a:pt x="114" y="133"/>
                    <a:pt x="148" y="104"/>
                    <a:pt x="167" y="84"/>
                  </a:cubicBezTo>
                  <a:cubicBezTo>
                    <a:pt x="219" y="33"/>
                    <a:pt x="231" y="7"/>
                    <a:pt x="231" y="5"/>
                  </a:cubicBezTo>
                  <a:cubicBezTo>
                    <a:pt x="231" y="0"/>
                    <a:pt x="226" y="0"/>
                    <a:pt x="225" y="0"/>
                  </a:cubicBezTo>
                  <a:cubicBezTo>
                    <a:pt x="221" y="0"/>
                    <a:pt x="220" y="1"/>
                    <a:pt x="217" y="6"/>
                  </a:cubicBezTo>
                  <a:cubicBezTo>
                    <a:pt x="200" y="32"/>
                    <a:pt x="189" y="40"/>
                    <a:pt x="176" y="40"/>
                  </a:cubicBezTo>
                  <a:cubicBezTo>
                    <a:pt x="163" y="40"/>
                    <a:pt x="156" y="32"/>
                    <a:pt x="148" y="23"/>
                  </a:cubicBezTo>
                  <a:cubicBezTo>
                    <a:pt x="138" y="10"/>
                    <a:pt x="129" y="0"/>
                    <a:pt x="111" y="0"/>
                  </a:cubicBezTo>
                  <a:cubicBezTo>
                    <a:pt x="70" y="0"/>
                    <a:pt x="45" y="50"/>
                    <a:pt x="45" y="62"/>
                  </a:cubicBezTo>
                  <a:cubicBezTo>
                    <a:pt x="45" y="64"/>
                    <a:pt x="46" y="68"/>
                    <a:pt x="51" y="68"/>
                  </a:cubicBezTo>
                  <a:cubicBezTo>
                    <a:pt x="56" y="68"/>
                    <a:pt x="57" y="65"/>
                    <a:pt x="58" y="62"/>
                  </a:cubicBezTo>
                  <a:cubicBezTo>
                    <a:pt x="69" y="37"/>
                    <a:pt x="100" y="36"/>
                    <a:pt x="105" y="36"/>
                  </a:cubicBezTo>
                  <a:cubicBezTo>
                    <a:pt x="116" y="36"/>
                    <a:pt x="126" y="40"/>
                    <a:pt x="139" y="44"/>
                  </a:cubicBezTo>
                  <a:cubicBezTo>
                    <a:pt x="161" y="52"/>
                    <a:pt x="167" y="52"/>
                    <a:pt x="181" y="52"/>
                  </a:cubicBezTo>
                  <a:cubicBezTo>
                    <a:pt x="161" y="76"/>
                    <a:pt x="115" y="115"/>
                    <a:pt x="105" y="124"/>
                  </a:cubicBezTo>
                  <a:lnTo>
                    <a:pt x="56" y="170"/>
                  </a:lnTo>
                  <a:cubicBezTo>
                    <a:pt x="19" y="206"/>
                    <a:pt x="0" y="237"/>
                    <a:pt x="0" y="241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11" y="247"/>
                    <a:pt x="12" y="246"/>
                    <a:pt x="15" y="240"/>
                  </a:cubicBezTo>
                  <a:cubicBezTo>
                    <a:pt x="28" y="220"/>
                    <a:pt x="44" y="206"/>
                    <a:pt x="61" y="206"/>
                  </a:cubicBezTo>
                  <a:cubicBezTo>
                    <a:pt x="74" y="206"/>
                    <a:pt x="79" y="211"/>
                    <a:pt x="93" y="226"/>
                  </a:cubicBezTo>
                  <a:cubicBezTo>
                    <a:pt x="102" y="238"/>
                    <a:pt x="112" y="247"/>
                    <a:pt x="128" y="247"/>
                  </a:cubicBezTo>
                  <a:cubicBezTo>
                    <a:pt x="182" y="247"/>
                    <a:pt x="214" y="177"/>
                    <a:pt x="214" y="163"/>
                  </a:cubicBezTo>
                  <a:cubicBezTo>
                    <a:pt x="214" y="160"/>
                    <a:pt x="211" y="157"/>
                    <a:pt x="207" y="157"/>
                  </a:cubicBezTo>
                  <a:cubicBezTo>
                    <a:pt x="202" y="157"/>
                    <a:pt x="201" y="160"/>
                    <a:pt x="199" y="164"/>
                  </a:cubicBezTo>
                  <a:cubicBezTo>
                    <a:pt x="187" y="200"/>
                    <a:pt x="152" y="210"/>
                    <a:pt x="134" y="210"/>
                  </a:cubicBezTo>
                  <a:cubicBezTo>
                    <a:pt x="123" y="210"/>
                    <a:pt x="113" y="207"/>
                    <a:pt x="102" y="203"/>
                  </a:cubicBezTo>
                  <a:cubicBezTo>
                    <a:pt x="83" y="196"/>
                    <a:pt x="75" y="194"/>
                    <a:pt x="64" y="194"/>
                  </a:cubicBezTo>
                  <a:cubicBezTo>
                    <a:pt x="63" y="194"/>
                    <a:pt x="54" y="194"/>
                    <a:pt x="49" y="19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7" name="Freeform 123"/>
            <p:cNvSpPr>
              <a:spLocks/>
            </p:cNvSpPr>
            <p:nvPr/>
          </p:nvSpPr>
          <p:spPr bwMode="auto">
            <a:xfrm>
              <a:off x="4437063" y="3849689"/>
              <a:ext cx="33338" cy="66675"/>
            </a:xfrm>
            <a:custGeom>
              <a:avLst/>
              <a:gdLst>
                <a:gd name="T0" fmla="*/ 78 w 130"/>
                <a:gd name="T1" fmla="*/ 91 h 253"/>
                <a:gd name="T2" fmla="*/ 117 w 130"/>
                <a:gd name="T3" fmla="*/ 91 h 253"/>
                <a:gd name="T4" fmla="*/ 130 w 130"/>
                <a:gd name="T5" fmla="*/ 83 h 253"/>
                <a:gd name="T6" fmla="*/ 118 w 130"/>
                <a:gd name="T7" fmla="*/ 78 h 253"/>
                <a:gd name="T8" fmla="*/ 81 w 130"/>
                <a:gd name="T9" fmla="*/ 78 h 253"/>
                <a:gd name="T10" fmla="*/ 96 w 130"/>
                <a:gd name="T11" fmla="*/ 21 h 253"/>
                <a:gd name="T12" fmla="*/ 97 w 130"/>
                <a:gd name="T13" fmla="*/ 13 h 253"/>
                <a:gd name="T14" fmla="*/ 84 w 130"/>
                <a:gd name="T15" fmla="*/ 0 h 253"/>
                <a:gd name="T16" fmla="*/ 63 w 130"/>
                <a:gd name="T17" fmla="*/ 29 h 253"/>
                <a:gd name="T18" fmla="*/ 51 w 130"/>
                <a:gd name="T19" fmla="*/ 78 h 253"/>
                <a:gd name="T20" fmla="*/ 13 w 130"/>
                <a:gd name="T21" fmla="*/ 78 h 253"/>
                <a:gd name="T22" fmla="*/ 0 w 130"/>
                <a:gd name="T23" fmla="*/ 85 h 253"/>
                <a:gd name="T24" fmla="*/ 12 w 130"/>
                <a:gd name="T25" fmla="*/ 91 h 253"/>
                <a:gd name="T26" fmla="*/ 48 w 130"/>
                <a:gd name="T27" fmla="*/ 91 h 253"/>
                <a:gd name="T28" fmla="*/ 24 w 130"/>
                <a:gd name="T29" fmla="*/ 186 h 253"/>
                <a:gd name="T30" fmla="*/ 18 w 130"/>
                <a:gd name="T31" fmla="*/ 216 h 253"/>
                <a:gd name="T32" fmla="*/ 59 w 130"/>
                <a:gd name="T33" fmla="*/ 253 h 253"/>
                <a:gd name="T34" fmla="*/ 126 w 130"/>
                <a:gd name="T35" fmla="*/ 192 h 253"/>
                <a:gd name="T36" fmla="*/ 119 w 130"/>
                <a:gd name="T37" fmla="*/ 187 h 253"/>
                <a:gd name="T38" fmla="*/ 112 w 130"/>
                <a:gd name="T39" fmla="*/ 195 h 253"/>
                <a:gd name="T40" fmla="*/ 60 w 130"/>
                <a:gd name="T41" fmla="*/ 242 h 253"/>
                <a:gd name="T42" fmla="*/ 47 w 130"/>
                <a:gd name="T43" fmla="*/ 224 h 253"/>
                <a:gd name="T44" fmla="*/ 49 w 130"/>
                <a:gd name="T45" fmla="*/ 206 h 253"/>
                <a:gd name="T46" fmla="*/ 78 w 130"/>
                <a:gd name="T47" fmla="*/ 9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0" h="253">
                  <a:moveTo>
                    <a:pt x="78" y="91"/>
                  </a:moveTo>
                  <a:lnTo>
                    <a:pt x="117" y="91"/>
                  </a:lnTo>
                  <a:cubicBezTo>
                    <a:pt x="125" y="91"/>
                    <a:pt x="130" y="91"/>
                    <a:pt x="130" y="83"/>
                  </a:cubicBezTo>
                  <a:cubicBezTo>
                    <a:pt x="130" y="78"/>
                    <a:pt x="124" y="78"/>
                    <a:pt x="118" y="78"/>
                  </a:cubicBezTo>
                  <a:lnTo>
                    <a:pt x="81" y="78"/>
                  </a:lnTo>
                  <a:lnTo>
                    <a:pt x="96" y="21"/>
                  </a:lnTo>
                  <a:cubicBezTo>
                    <a:pt x="97" y="15"/>
                    <a:pt x="97" y="13"/>
                    <a:pt x="97" y="13"/>
                  </a:cubicBezTo>
                  <a:cubicBezTo>
                    <a:pt x="97" y="4"/>
                    <a:pt x="91" y="0"/>
                    <a:pt x="84" y="0"/>
                  </a:cubicBezTo>
                  <a:cubicBezTo>
                    <a:pt x="70" y="0"/>
                    <a:pt x="68" y="11"/>
                    <a:pt x="63" y="29"/>
                  </a:cubicBezTo>
                  <a:lnTo>
                    <a:pt x="51" y="78"/>
                  </a:lnTo>
                  <a:lnTo>
                    <a:pt x="13" y="78"/>
                  </a:lnTo>
                  <a:cubicBezTo>
                    <a:pt x="5" y="78"/>
                    <a:pt x="0" y="78"/>
                    <a:pt x="0" y="85"/>
                  </a:cubicBezTo>
                  <a:cubicBezTo>
                    <a:pt x="0" y="91"/>
                    <a:pt x="5" y="91"/>
                    <a:pt x="12" y="91"/>
                  </a:cubicBezTo>
                  <a:lnTo>
                    <a:pt x="48" y="91"/>
                  </a:lnTo>
                  <a:lnTo>
                    <a:pt x="24" y="186"/>
                  </a:lnTo>
                  <a:cubicBezTo>
                    <a:pt x="22" y="196"/>
                    <a:pt x="18" y="210"/>
                    <a:pt x="18" y="216"/>
                  </a:cubicBezTo>
                  <a:cubicBezTo>
                    <a:pt x="18" y="240"/>
                    <a:pt x="37" y="253"/>
                    <a:pt x="59" y="253"/>
                  </a:cubicBezTo>
                  <a:cubicBezTo>
                    <a:pt x="101" y="253"/>
                    <a:pt x="126" y="197"/>
                    <a:pt x="126" y="192"/>
                  </a:cubicBezTo>
                  <a:cubicBezTo>
                    <a:pt x="126" y="188"/>
                    <a:pt x="122" y="187"/>
                    <a:pt x="119" y="187"/>
                  </a:cubicBezTo>
                  <a:cubicBezTo>
                    <a:pt x="115" y="187"/>
                    <a:pt x="115" y="189"/>
                    <a:pt x="112" y="195"/>
                  </a:cubicBezTo>
                  <a:cubicBezTo>
                    <a:pt x="104" y="214"/>
                    <a:pt x="84" y="242"/>
                    <a:pt x="60" y="242"/>
                  </a:cubicBezTo>
                  <a:cubicBezTo>
                    <a:pt x="51" y="242"/>
                    <a:pt x="47" y="237"/>
                    <a:pt x="47" y="224"/>
                  </a:cubicBezTo>
                  <a:cubicBezTo>
                    <a:pt x="47" y="216"/>
                    <a:pt x="48" y="212"/>
                    <a:pt x="49" y="206"/>
                  </a:cubicBezTo>
                  <a:lnTo>
                    <a:pt x="78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8" name="Freeform 124"/>
            <p:cNvSpPr>
              <a:spLocks/>
            </p:cNvSpPr>
            <p:nvPr/>
          </p:nvSpPr>
          <p:spPr bwMode="auto">
            <a:xfrm>
              <a:off x="3338513" y="3119439"/>
              <a:ext cx="863600" cy="479425"/>
            </a:xfrm>
            <a:custGeom>
              <a:avLst/>
              <a:gdLst>
                <a:gd name="T0" fmla="*/ 0 w 3379"/>
                <a:gd name="T1" fmla="*/ 0 h 1843"/>
                <a:gd name="T2" fmla="*/ 0 w 3379"/>
                <a:gd name="T3" fmla="*/ 1843 h 1843"/>
                <a:gd name="T4" fmla="*/ 3379 w 3379"/>
                <a:gd name="T5" fmla="*/ 1843 h 1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79" h="1843">
                  <a:moveTo>
                    <a:pt x="0" y="0"/>
                  </a:moveTo>
                  <a:lnTo>
                    <a:pt x="0" y="1843"/>
                  </a:lnTo>
                  <a:lnTo>
                    <a:pt x="3379" y="1843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9" name="Freeform 125"/>
            <p:cNvSpPr>
              <a:spLocks/>
            </p:cNvSpPr>
            <p:nvPr/>
          </p:nvSpPr>
          <p:spPr bwMode="auto">
            <a:xfrm>
              <a:off x="4186238" y="3576639"/>
              <a:ext cx="19050" cy="42863"/>
            </a:xfrm>
            <a:custGeom>
              <a:avLst/>
              <a:gdLst>
                <a:gd name="T0" fmla="*/ 0 w 75"/>
                <a:gd name="T1" fmla="*/ 0 h 160"/>
                <a:gd name="T2" fmla="*/ 75 w 75"/>
                <a:gd name="T3" fmla="*/ 80 h 160"/>
                <a:gd name="T4" fmla="*/ 0 w 75"/>
                <a:gd name="T5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160">
                  <a:moveTo>
                    <a:pt x="0" y="0"/>
                  </a:moveTo>
                  <a:cubicBezTo>
                    <a:pt x="5" y="30"/>
                    <a:pt x="60" y="75"/>
                    <a:pt x="75" y="80"/>
                  </a:cubicBezTo>
                  <a:cubicBezTo>
                    <a:pt x="60" y="85"/>
                    <a:pt x="5" y="130"/>
                    <a:pt x="0" y="16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0" name="Line 126"/>
            <p:cNvSpPr>
              <a:spLocks noChangeShapeType="1"/>
            </p:cNvSpPr>
            <p:nvPr/>
          </p:nvSpPr>
          <p:spPr bwMode="auto">
            <a:xfrm flipV="1">
              <a:off x="3302000" y="3211514"/>
              <a:ext cx="73025" cy="74613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1" name="Line 127"/>
            <p:cNvSpPr>
              <a:spLocks noChangeShapeType="1"/>
            </p:cNvSpPr>
            <p:nvPr/>
          </p:nvSpPr>
          <p:spPr bwMode="auto">
            <a:xfrm flipV="1">
              <a:off x="5384800" y="3211514"/>
              <a:ext cx="71438" cy="74613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2" name="Freeform 128"/>
            <p:cNvSpPr>
              <a:spLocks noEditPoints="1"/>
            </p:cNvSpPr>
            <p:nvPr/>
          </p:nvSpPr>
          <p:spPr bwMode="auto">
            <a:xfrm>
              <a:off x="2808288" y="2863851"/>
              <a:ext cx="12700" cy="257175"/>
            </a:xfrm>
            <a:custGeom>
              <a:avLst/>
              <a:gdLst>
                <a:gd name="T0" fmla="*/ 8 w 8"/>
                <a:gd name="T1" fmla="*/ 0 h 162"/>
                <a:gd name="T2" fmla="*/ 8 w 8"/>
                <a:gd name="T3" fmla="*/ 61 h 162"/>
                <a:gd name="T4" fmla="*/ 0 w 8"/>
                <a:gd name="T5" fmla="*/ 61 h 162"/>
                <a:gd name="T6" fmla="*/ 0 w 8"/>
                <a:gd name="T7" fmla="*/ 0 h 162"/>
                <a:gd name="T8" fmla="*/ 8 w 8"/>
                <a:gd name="T9" fmla="*/ 0 h 162"/>
                <a:gd name="T10" fmla="*/ 8 w 8"/>
                <a:gd name="T11" fmla="*/ 122 h 162"/>
                <a:gd name="T12" fmla="*/ 8 w 8"/>
                <a:gd name="T13" fmla="*/ 162 h 162"/>
                <a:gd name="T14" fmla="*/ 0 w 8"/>
                <a:gd name="T15" fmla="*/ 162 h 162"/>
                <a:gd name="T16" fmla="*/ 0 w 8"/>
                <a:gd name="T17" fmla="*/ 122 h 162"/>
                <a:gd name="T18" fmla="*/ 8 w 8"/>
                <a:gd name="T19" fmla="*/ 12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2">
                  <a:moveTo>
                    <a:pt x="8" y="0"/>
                  </a:moveTo>
                  <a:lnTo>
                    <a:pt x="8" y="61"/>
                  </a:lnTo>
                  <a:lnTo>
                    <a:pt x="0" y="61"/>
                  </a:lnTo>
                  <a:lnTo>
                    <a:pt x="0" y="0"/>
                  </a:lnTo>
                  <a:lnTo>
                    <a:pt x="8" y="0"/>
                  </a:lnTo>
                  <a:close/>
                  <a:moveTo>
                    <a:pt x="8" y="122"/>
                  </a:moveTo>
                  <a:lnTo>
                    <a:pt x="8" y="162"/>
                  </a:lnTo>
                  <a:lnTo>
                    <a:pt x="0" y="162"/>
                  </a:lnTo>
                  <a:lnTo>
                    <a:pt x="0" y="122"/>
                  </a:lnTo>
                  <a:lnTo>
                    <a:pt x="8" y="12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bevel/>
              <a:headEnd/>
              <a:tailEnd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bevel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3" name="Freeform 129"/>
            <p:cNvSpPr>
              <a:spLocks noEditPoints="1"/>
            </p:cNvSpPr>
            <p:nvPr/>
          </p:nvSpPr>
          <p:spPr bwMode="auto">
            <a:xfrm>
              <a:off x="2600325" y="2933701"/>
              <a:ext cx="100013" cy="96838"/>
            </a:xfrm>
            <a:custGeom>
              <a:avLst/>
              <a:gdLst>
                <a:gd name="T0" fmla="*/ 65 w 390"/>
                <a:gd name="T1" fmla="*/ 330 h 372"/>
                <a:gd name="T2" fmla="*/ 15 w 390"/>
                <a:gd name="T3" fmla="*/ 355 h 372"/>
                <a:gd name="T4" fmla="*/ 0 w 390"/>
                <a:gd name="T5" fmla="*/ 366 h 372"/>
                <a:gd name="T6" fmla="*/ 15 w 390"/>
                <a:gd name="T7" fmla="*/ 372 h 372"/>
                <a:gd name="T8" fmla="*/ 210 w 390"/>
                <a:gd name="T9" fmla="*/ 372 h 372"/>
                <a:gd name="T10" fmla="*/ 360 w 390"/>
                <a:gd name="T11" fmla="*/ 254 h 372"/>
                <a:gd name="T12" fmla="*/ 276 w 390"/>
                <a:gd name="T13" fmla="*/ 178 h 372"/>
                <a:gd name="T14" fmla="*/ 390 w 390"/>
                <a:gd name="T15" fmla="*/ 75 h 372"/>
                <a:gd name="T16" fmla="*/ 288 w 390"/>
                <a:gd name="T17" fmla="*/ 0 h 372"/>
                <a:gd name="T18" fmla="*/ 105 w 390"/>
                <a:gd name="T19" fmla="*/ 0 h 372"/>
                <a:gd name="T20" fmla="*/ 89 w 390"/>
                <a:gd name="T21" fmla="*/ 11 h 372"/>
                <a:gd name="T22" fmla="*/ 104 w 390"/>
                <a:gd name="T23" fmla="*/ 17 h 372"/>
                <a:gd name="T24" fmla="*/ 125 w 390"/>
                <a:gd name="T25" fmla="*/ 18 h 372"/>
                <a:gd name="T26" fmla="*/ 140 w 390"/>
                <a:gd name="T27" fmla="*/ 26 h 372"/>
                <a:gd name="T28" fmla="*/ 138 w 390"/>
                <a:gd name="T29" fmla="*/ 37 h 372"/>
                <a:gd name="T30" fmla="*/ 65 w 390"/>
                <a:gd name="T31" fmla="*/ 330 h 372"/>
                <a:gd name="T32" fmla="*/ 147 w 390"/>
                <a:gd name="T33" fmla="*/ 173 h 372"/>
                <a:gd name="T34" fmla="*/ 181 w 390"/>
                <a:gd name="T35" fmla="*/ 37 h 372"/>
                <a:gd name="T36" fmla="*/ 210 w 390"/>
                <a:gd name="T37" fmla="*/ 17 h 372"/>
                <a:gd name="T38" fmla="*/ 281 w 390"/>
                <a:gd name="T39" fmla="*/ 17 h 372"/>
                <a:gd name="T40" fmla="*/ 340 w 390"/>
                <a:gd name="T41" fmla="*/ 73 h 372"/>
                <a:gd name="T42" fmla="*/ 227 w 390"/>
                <a:gd name="T43" fmla="*/ 173 h 372"/>
                <a:gd name="T44" fmla="*/ 147 w 390"/>
                <a:gd name="T45" fmla="*/ 173 h 372"/>
                <a:gd name="T46" fmla="*/ 122 w 390"/>
                <a:gd name="T47" fmla="*/ 355 h 372"/>
                <a:gd name="T48" fmla="*/ 110 w 390"/>
                <a:gd name="T49" fmla="*/ 355 h 372"/>
                <a:gd name="T50" fmla="*/ 103 w 390"/>
                <a:gd name="T51" fmla="*/ 349 h 372"/>
                <a:gd name="T52" fmla="*/ 106 w 390"/>
                <a:gd name="T53" fmla="*/ 337 h 372"/>
                <a:gd name="T54" fmla="*/ 144 w 390"/>
                <a:gd name="T55" fmla="*/ 185 h 372"/>
                <a:gd name="T56" fmla="*/ 247 w 390"/>
                <a:gd name="T57" fmla="*/ 185 h 372"/>
                <a:gd name="T58" fmla="*/ 309 w 390"/>
                <a:gd name="T59" fmla="*/ 248 h 372"/>
                <a:gd name="T60" fmla="*/ 197 w 390"/>
                <a:gd name="T61" fmla="*/ 355 h 372"/>
                <a:gd name="T62" fmla="*/ 122 w 390"/>
                <a:gd name="T63" fmla="*/ 35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0" h="372">
                  <a:moveTo>
                    <a:pt x="65" y="330"/>
                  </a:moveTo>
                  <a:cubicBezTo>
                    <a:pt x="59" y="351"/>
                    <a:pt x="58" y="355"/>
                    <a:pt x="15" y="355"/>
                  </a:cubicBezTo>
                  <a:cubicBezTo>
                    <a:pt x="6" y="355"/>
                    <a:pt x="0" y="355"/>
                    <a:pt x="0" y="366"/>
                  </a:cubicBezTo>
                  <a:cubicBezTo>
                    <a:pt x="0" y="372"/>
                    <a:pt x="5" y="372"/>
                    <a:pt x="15" y="372"/>
                  </a:cubicBezTo>
                  <a:lnTo>
                    <a:pt x="210" y="372"/>
                  </a:lnTo>
                  <a:cubicBezTo>
                    <a:pt x="296" y="372"/>
                    <a:pt x="360" y="308"/>
                    <a:pt x="360" y="254"/>
                  </a:cubicBezTo>
                  <a:cubicBezTo>
                    <a:pt x="360" y="215"/>
                    <a:pt x="329" y="184"/>
                    <a:pt x="276" y="178"/>
                  </a:cubicBezTo>
                  <a:cubicBezTo>
                    <a:pt x="332" y="167"/>
                    <a:pt x="390" y="127"/>
                    <a:pt x="390" y="75"/>
                  </a:cubicBezTo>
                  <a:cubicBezTo>
                    <a:pt x="390" y="35"/>
                    <a:pt x="354" y="0"/>
                    <a:pt x="288" y="0"/>
                  </a:cubicBezTo>
                  <a:lnTo>
                    <a:pt x="105" y="0"/>
                  </a:lnTo>
                  <a:cubicBezTo>
                    <a:pt x="95" y="0"/>
                    <a:pt x="89" y="0"/>
                    <a:pt x="89" y="11"/>
                  </a:cubicBezTo>
                  <a:cubicBezTo>
                    <a:pt x="89" y="17"/>
                    <a:pt x="94" y="17"/>
                    <a:pt x="104" y="17"/>
                  </a:cubicBezTo>
                  <a:cubicBezTo>
                    <a:pt x="106" y="17"/>
                    <a:pt x="116" y="17"/>
                    <a:pt x="125" y="18"/>
                  </a:cubicBezTo>
                  <a:cubicBezTo>
                    <a:pt x="135" y="19"/>
                    <a:pt x="140" y="19"/>
                    <a:pt x="140" y="26"/>
                  </a:cubicBezTo>
                  <a:cubicBezTo>
                    <a:pt x="140" y="29"/>
                    <a:pt x="139" y="30"/>
                    <a:pt x="138" y="37"/>
                  </a:cubicBezTo>
                  <a:lnTo>
                    <a:pt x="65" y="330"/>
                  </a:lnTo>
                  <a:close/>
                  <a:moveTo>
                    <a:pt x="147" y="173"/>
                  </a:moveTo>
                  <a:lnTo>
                    <a:pt x="181" y="37"/>
                  </a:lnTo>
                  <a:cubicBezTo>
                    <a:pt x="186" y="18"/>
                    <a:pt x="187" y="17"/>
                    <a:pt x="210" y="17"/>
                  </a:cubicBezTo>
                  <a:lnTo>
                    <a:pt x="281" y="17"/>
                  </a:lnTo>
                  <a:cubicBezTo>
                    <a:pt x="329" y="17"/>
                    <a:pt x="340" y="49"/>
                    <a:pt x="340" y="73"/>
                  </a:cubicBezTo>
                  <a:cubicBezTo>
                    <a:pt x="340" y="121"/>
                    <a:pt x="293" y="173"/>
                    <a:pt x="227" y="173"/>
                  </a:cubicBezTo>
                  <a:lnTo>
                    <a:pt x="147" y="173"/>
                  </a:lnTo>
                  <a:close/>
                  <a:moveTo>
                    <a:pt x="122" y="355"/>
                  </a:moveTo>
                  <a:cubicBezTo>
                    <a:pt x="115" y="355"/>
                    <a:pt x="114" y="355"/>
                    <a:pt x="110" y="355"/>
                  </a:cubicBezTo>
                  <a:cubicBezTo>
                    <a:pt x="105" y="354"/>
                    <a:pt x="103" y="354"/>
                    <a:pt x="103" y="349"/>
                  </a:cubicBezTo>
                  <a:cubicBezTo>
                    <a:pt x="103" y="348"/>
                    <a:pt x="103" y="347"/>
                    <a:pt x="106" y="337"/>
                  </a:cubicBezTo>
                  <a:lnTo>
                    <a:pt x="144" y="185"/>
                  </a:lnTo>
                  <a:lnTo>
                    <a:pt x="247" y="185"/>
                  </a:lnTo>
                  <a:cubicBezTo>
                    <a:pt x="299" y="185"/>
                    <a:pt x="309" y="225"/>
                    <a:pt x="309" y="248"/>
                  </a:cubicBezTo>
                  <a:cubicBezTo>
                    <a:pt x="309" y="303"/>
                    <a:pt x="261" y="355"/>
                    <a:pt x="197" y="355"/>
                  </a:cubicBezTo>
                  <a:lnTo>
                    <a:pt x="122" y="35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4" name="Freeform 130"/>
            <p:cNvSpPr>
              <a:spLocks/>
            </p:cNvSpPr>
            <p:nvPr/>
          </p:nvSpPr>
          <p:spPr bwMode="auto">
            <a:xfrm>
              <a:off x="2709863" y="2914651"/>
              <a:ext cx="33338" cy="66675"/>
            </a:xfrm>
            <a:custGeom>
              <a:avLst/>
              <a:gdLst>
                <a:gd name="T0" fmla="*/ 78 w 130"/>
                <a:gd name="T1" fmla="*/ 91 h 253"/>
                <a:gd name="T2" fmla="*/ 118 w 130"/>
                <a:gd name="T3" fmla="*/ 91 h 253"/>
                <a:gd name="T4" fmla="*/ 130 w 130"/>
                <a:gd name="T5" fmla="*/ 83 h 253"/>
                <a:gd name="T6" fmla="*/ 118 w 130"/>
                <a:gd name="T7" fmla="*/ 78 h 253"/>
                <a:gd name="T8" fmla="*/ 82 w 130"/>
                <a:gd name="T9" fmla="*/ 78 h 253"/>
                <a:gd name="T10" fmla="*/ 96 w 130"/>
                <a:gd name="T11" fmla="*/ 21 h 253"/>
                <a:gd name="T12" fmla="*/ 98 w 130"/>
                <a:gd name="T13" fmla="*/ 13 h 253"/>
                <a:gd name="T14" fmla="*/ 84 w 130"/>
                <a:gd name="T15" fmla="*/ 0 h 253"/>
                <a:gd name="T16" fmla="*/ 64 w 130"/>
                <a:gd name="T17" fmla="*/ 29 h 253"/>
                <a:gd name="T18" fmla="*/ 51 w 130"/>
                <a:gd name="T19" fmla="*/ 78 h 253"/>
                <a:gd name="T20" fmla="*/ 13 w 130"/>
                <a:gd name="T21" fmla="*/ 78 h 253"/>
                <a:gd name="T22" fmla="*/ 0 w 130"/>
                <a:gd name="T23" fmla="*/ 85 h 253"/>
                <a:gd name="T24" fmla="*/ 12 w 130"/>
                <a:gd name="T25" fmla="*/ 91 h 253"/>
                <a:gd name="T26" fmla="*/ 48 w 130"/>
                <a:gd name="T27" fmla="*/ 91 h 253"/>
                <a:gd name="T28" fmla="*/ 24 w 130"/>
                <a:gd name="T29" fmla="*/ 186 h 253"/>
                <a:gd name="T30" fmla="*/ 18 w 130"/>
                <a:gd name="T31" fmla="*/ 216 h 253"/>
                <a:gd name="T32" fmla="*/ 59 w 130"/>
                <a:gd name="T33" fmla="*/ 253 h 253"/>
                <a:gd name="T34" fmla="*/ 126 w 130"/>
                <a:gd name="T35" fmla="*/ 192 h 253"/>
                <a:gd name="T36" fmla="*/ 120 w 130"/>
                <a:gd name="T37" fmla="*/ 187 h 253"/>
                <a:gd name="T38" fmla="*/ 112 w 130"/>
                <a:gd name="T39" fmla="*/ 195 h 253"/>
                <a:gd name="T40" fmla="*/ 60 w 130"/>
                <a:gd name="T41" fmla="*/ 242 h 253"/>
                <a:gd name="T42" fmla="*/ 47 w 130"/>
                <a:gd name="T43" fmla="*/ 223 h 253"/>
                <a:gd name="T44" fmla="*/ 49 w 130"/>
                <a:gd name="T45" fmla="*/ 206 h 253"/>
                <a:gd name="T46" fmla="*/ 78 w 130"/>
                <a:gd name="T47" fmla="*/ 9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0" h="253">
                  <a:moveTo>
                    <a:pt x="78" y="91"/>
                  </a:moveTo>
                  <a:lnTo>
                    <a:pt x="118" y="91"/>
                  </a:lnTo>
                  <a:cubicBezTo>
                    <a:pt x="125" y="91"/>
                    <a:pt x="130" y="91"/>
                    <a:pt x="130" y="83"/>
                  </a:cubicBezTo>
                  <a:cubicBezTo>
                    <a:pt x="130" y="78"/>
                    <a:pt x="125" y="78"/>
                    <a:pt x="118" y="78"/>
                  </a:cubicBezTo>
                  <a:lnTo>
                    <a:pt x="82" y="78"/>
                  </a:lnTo>
                  <a:lnTo>
                    <a:pt x="96" y="21"/>
                  </a:lnTo>
                  <a:cubicBezTo>
                    <a:pt x="98" y="15"/>
                    <a:pt x="98" y="13"/>
                    <a:pt x="98" y="13"/>
                  </a:cubicBezTo>
                  <a:cubicBezTo>
                    <a:pt x="98" y="4"/>
                    <a:pt x="91" y="0"/>
                    <a:pt x="84" y="0"/>
                  </a:cubicBezTo>
                  <a:cubicBezTo>
                    <a:pt x="71" y="0"/>
                    <a:pt x="68" y="11"/>
                    <a:pt x="64" y="29"/>
                  </a:cubicBezTo>
                  <a:lnTo>
                    <a:pt x="51" y="78"/>
                  </a:lnTo>
                  <a:lnTo>
                    <a:pt x="13" y="78"/>
                  </a:lnTo>
                  <a:cubicBezTo>
                    <a:pt x="6" y="78"/>
                    <a:pt x="0" y="78"/>
                    <a:pt x="0" y="85"/>
                  </a:cubicBezTo>
                  <a:cubicBezTo>
                    <a:pt x="0" y="91"/>
                    <a:pt x="6" y="91"/>
                    <a:pt x="12" y="91"/>
                  </a:cubicBezTo>
                  <a:lnTo>
                    <a:pt x="48" y="91"/>
                  </a:lnTo>
                  <a:lnTo>
                    <a:pt x="24" y="186"/>
                  </a:lnTo>
                  <a:cubicBezTo>
                    <a:pt x="22" y="196"/>
                    <a:pt x="18" y="210"/>
                    <a:pt x="18" y="216"/>
                  </a:cubicBezTo>
                  <a:cubicBezTo>
                    <a:pt x="18" y="240"/>
                    <a:pt x="38" y="253"/>
                    <a:pt x="59" y="253"/>
                  </a:cubicBezTo>
                  <a:cubicBezTo>
                    <a:pt x="102" y="253"/>
                    <a:pt x="126" y="197"/>
                    <a:pt x="126" y="192"/>
                  </a:cubicBezTo>
                  <a:cubicBezTo>
                    <a:pt x="126" y="188"/>
                    <a:pt x="122" y="187"/>
                    <a:pt x="120" y="187"/>
                  </a:cubicBezTo>
                  <a:cubicBezTo>
                    <a:pt x="116" y="187"/>
                    <a:pt x="115" y="189"/>
                    <a:pt x="112" y="195"/>
                  </a:cubicBezTo>
                  <a:cubicBezTo>
                    <a:pt x="104" y="214"/>
                    <a:pt x="84" y="242"/>
                    <a:pt x="60" y="242"/>
                  </a:cubicBezTo>
                  <a:cubicBezTo>
                    <a:pt x="52" y="242"/>
                    <a:pt x="47" y="237"/>
                    <a:pt x="47" y="223"/>
                  </a:cubicBezTo>
                  <a:cubicBezTo>
                    <a:pt x="47" y="216"/>
                    <a:pt x="48" y="212"/>
                    <a:pt x="49" y="206"/>
                  </a:cubicBezTo>
                  <a:lnTo>
                    <a:pt x="78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5" name="Freeform 131"/>
            <p:cNvSpPr>
              <a:spLocks noEditPoints="1"/>
            </p:cNvSpPr>
            <p:nvPr/>
          </p:nvSpPr>
          <p:spPr bwMode="auto">
            <a:xfrm>
              <a:off x="2705100" y="2998789"/>
              <a:ext cx="46038" cy="69850"/>
            </a:xfrm>
            <a:custGeom>
              <a:avLst/>
              <a:gdLst>
                <a:gd name="T0" fmla="*/ 179 w 179"/>
                <a:gd name="T1" fmla="*/ 138 h 273"/>
                <a:gd name="T2" fmla="*/ 161 w 179"/>
                <a:gd name="T3" fmla="*/ 44 h 273"/>
                <a:gd name="T4" fmla="*/ 90 w 179"/>
                <a:gd name="T5" fmla="*/ 0 h 273"/>
                <a:gd name="T6" fmla="*/ 16 w 179"/>
                <a:gd name="T7" fmla="*/ 48 h 273"/>
                <a:gd name="T8" fmla="*/ 0 w 179"/>
                <a:gd name="T9" fmla="*/ 138 h 273"/>
                <a:gd name="T10" fmla="*/ 21 w 179"/>
                <a:gd name="T11" fmla="*/ 236 h 273"/>
                <a:gd name="T12" fmla="*/ 90 w 179"/>
                <a:gd name="T13" fmla="*/ 273 h 273"/>
                <a:gd name="T14" fmla="*/ 163 w 179"/>
                <a:gd name="T15" fmla="*/ 228 h 273"/>
                <a:gd name="T16" fmla="*/ 179 w 179"/>
                <a:gd name="T17" fmla="*/ 138 h 273"/>
                <a:gd name="T18" fmla="*/ 90 w 179"/>
                <a:gd name="T19" fmla="*/ 262 h 273"/>
                <a:gd name="T20" fmla="*/ 40 w 179"/>
                <a:gd name="T21" fmla="*/ 214 h 273"/>
                <a:gd name="T22" fmla="*/ 36 w 179"/>
                <a:gd name="T23" fmla="*/ 133 h 273"/>
                <a:gd name="T24" fmla="*/ 40 w 179"/>
                <a:gd name="T25" fmla="*/ 56 h 273"/>
                <a:gd name="T26" fmla="*/ 90 w 179"/>
                <a:gd name="T27" fmla="*/ 11 h 273"/>
                <a:gd name="T28" fmla="*/ 139 w 179"/>
                <a:gd name="T29" fmla="*/ 54 h 273"/>
                <a:gd name="T30" fmla="*/ 143 w 179"/>
                <a:gd name="T31" fmla="*/ 133 h 273"/>
                <a:gd name="T32" fmla="*/ 139 w 179"/>
                <a:gd name="T33" fmla="*/ 215 h 273"/>
                <a:gd name="T34" fmla="*/ 90 w 179"/>
                <a:gd name="T35" fmla="*/ 26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9" h="273">
                  <a:moveTo>
                    <a:pt x="179" y="138"/>
                  </a:moveTo>
                  <a:cubicBezTo>
                    <a:pt x="179" y="95"/>
                    <a:pt x="175" y="69"/>
                    <a:pt x="161" y="44"/>
                  </a:cubicBezTo>
                  <a:cubicBezTo>
                    <a:pt x="144" y="9"/>
                    <a:pt x="112" y="0"/>
                    <a:pt x="90" y="0"/>
                  </a:cubicBezTo>
                  <a:cubicBezTo>
                    <a:pt x="39" y="0"/>
                    <a:pt x="21" y="37"/>
                    <a:pt x="16" y="48"/>
                  </a:cubicBezTo>
                  <a:cubicBezTo>
                    <a:pt x="1" y="78"/>
                    <a:pt x="0" y="117"/>
                    <a:pt x="0" y="138"/>
                  </a:cubicBezTo>
                  <a:cubicBezTo>
                    <a:pt x="0" y="164"/>
                    <a:pt x="2" y="204"/>
                    <a:pt x="21" y="236"/>
                  </a:cubicBezTo>
                  <a:cubicBezTo>
                    <a:pt x="39" y="266"/>
                    <a:pt x="68" y="273"/>
                    <a:pt x="90" y="273"/>
                  </a:cubicBezTo>
                  <a:cubicBezTo>
                    <a:pt x="109" y="273"/>
                    <a:pt x="143" y="267"/>
                    <a:pt x="163" y="228"/>
                  </a:cubicBezTo>
                  <a:cubicBezTo>
                    <a:pt x="178" y="199"/>
                    <a:pt x="179" y="164"/>
                    <a:pt x="179" y="138"/>
                  </a:cubicBezTo>
                  <a:close/>
                  <a:moveTo>
                    <a:pt x="90" y="262"/>
                  </a:moveTo>
                  <a:cubicBezTo>
                    <a:pt x="76" y="262"/>
                    <a:pt x="49" y="256"/>
                    <a:pt x="40" y="214"/>
                  </a:cubicBezTo>
                  <a:cubicBezTo>
                    <a:pt x="36" y="191"/>
                    <a:pt x="36" y="154"/>
                    <a:pt x="36" y="133"/>
                  </a:cubicBezTo>
                  <a:cubicBezTo>
                    <a:pt x="36" y="106"/>
                    <a:pt x="36" y="78"/>
                    <a:pt x="40" y="56"/>
                  </a:cubicBezTo>
                  <a:cubicBezTo>
                    <a:pt x="49" y="15"/>
                    <a:pt x="80" y="11"/>
                    <a:pt x="90" y="11"/>
                  </a:cubicBezTo>
                  <a:cubicBezTo>
                    <a:pt x="103" y="11"/>
                    <a:pt x="131" y="18"/>
                    <a:pt x="139" y="54"/>
                  </a:cubicBezTo>
                  <a:cubicBezTo>
                    <a:pt x="143" y="76"/>
                    <a:pt x="143" y="106"/>
                    <a:pt x="143" y="133"/>
                  </a:cubicBezTo>
                  <a:cubicBezTo>
                    <a:pt x="143" y="157"/>
                    <a:pt x="143" y="192"/>
                    <a:pt x="139" y="215"/>
                  </a:cubicBezTo>
                  <a:cubicBezTo>
                    <a:pt x="130" y="257"/>
                    <a:pt x="103" y="262"/>
                    <a:pt x="90" y="26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6" name="Freeform 132"/>
            <p:cNvSpPr>
              <a:spLocks noEditPoints="1"/>
            </p:cNvSpPr>
            <p:nvPr/>
          </p:nvSpPr>
          <p:spPr bwMode="auto">
            <a:xfrm>
              <a:off x="3714750" y="2863851"/>
              <a:ext cx="12700" cy="257175"/>
            </a:xfrm>
            <a:custGeom>
              <a:avLst/>
              <a:gdLst>
                <a:gd name="T0" fmla="*/ 8 w 8"/>
                <a:gd name="T1" fmla="*/ 0 h 162"/>
                <a:gd name="T2" fmla="*/ 8 w 8"/>
                <a:gd name="T3" fmla="*/ 61 h 162"/>
                <a:gd name="T4" fmla="*/ 0 w 8"/>
                <a:gd name="T5" fmla="*/ 61 h 162"/>
                <a:gd name="T6" fmla="*/ 0 w 8"/>
                <a:gd name="T7" fmla="*/ 0 h 162"/>
                <a:gd name="T8" fmla="*/ 8 w 8"/>
                <a:gd name="T9" fmla="*/ 0 h 162"/>
                <a:gd name="T10" fmla="*/ 8 w 8"/>
                <a:gd name="T11" fmla="*/ 122 h 162"/>
                <a:gd name="T12" fmla="*/ 8 w 8"/>
                <a:gd name="T13" fmla="*/ 162 h 162"/>
                <a:gd name="T14" fmla="*/ 0 w 8"/>
                <a:gd name="T15" fmla="*/ 162 h 162"/>
                <a:gd name="T16" fmla="*/ 0 w 8"/>
                <a:gd name="T17" fmla="*/ 122 h 162"/>
                <a:gd name="T18" fmla="*/ 8 w 8"/>
                <a:gd name="T19" fmla="*/ 12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2">
                  <a:moveTo>
                    <a:pt x="8" y="0"/>
                  </a:moveTo>
                  <a:lnTo>
                    <a:pt x="8" y="61"/>
                  </a:lnTo>
                  <a:lnTo>
                    <a:pt x="0" y="61"/>
                  </a:lnTo>
                  <a:lnTo>
                    <a:pt x="0" y="0"/>
                  </a:lnTo>
                  <a:lnTo>
                    <a:pt x="8" y="0"/>
                  </a:lnTo>
                  <a:close/>
                  <a:moveTo>
                    <a:pt x="8" y="122"/>
                  </a:moveTo>
                  <a:lnTo>
                    <a:pt x="8" y="162"/>
                  </a:lnTo>
                  <a:lnTo>
                    <a:pt x="0" y="162"/>
                  </a:lnTo>
                  <a:lnTo>
                    <a:pt x="0" y="122"/>
                  </a:lnTo>
                  <a:lnTo>
                    <a:pt x="8" y="12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bevel/>
              <a:headEnd/>
              <a:tailEnd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bevel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7" name="Freeform 133"/>
            <p:cNvSpPr>
              <a:spLocks noEditPoints="1"/>
            </p:cNvSpPr>
            <p:nvPr/>
          </p:nvSpPr>
          <p:spPr bwMode="auto">
            <a:xfrm>
              <a:off x="3759200" y="2933701"/>
              <a:ext cx="100013" cy="96838"/>
            </a:xfrm>
            <a:custGeom>
              <a:avLst/>
              <a:gdLst>
                <a:gd name="T0" fmla="*/ 64 w 390"/>
                <a:gd name="T1" fmla="*/ 330 h 372"/>
                <a:gd name="T2" fmla="*/ 15 w 390"/>
                <a:gd name="T3" fmla="*/ 355 h 372"/>
                <a:gd name="T4" fmla="*/ 0 w 390"/>
                <a:gd name="T5" fmla="*/ 366 h 372"/>
                <a:gd name="T6" fmla="*/ 15 w 390"/>
                <a:gd name="T7" fmla="*/ 372 h 372"/>
                <a:gd name="T8" fmla="*/ 210 w 390"/>
                <a:gd name="T9" fmla="*/ 372 h 372"/>
                <a:gd name="T10" fmla="*/ 360 w 390"/>
                <a:gd name="T11" fmla="*/ 254 h 372"/>
                <a:gd name="T12" fmla="*/ 276 w 390"/>
                <a:gd name="T13" fmla="*/ 178 h 372"/>
                <a:gd name="T14" fmla="*/ 390 w 390"/>
                <a:gd name="T15" fmla="*/ 75 h 372"/>
                <a:gd name="T16" fmla="*/ 288 w 390"/>
                <a:gd name="T17" fmla="*/ 0 h 372"/>
                <a:gd name="T18" fmla="*/ 105 w 390"/>
                <a:gd name="T19" fmla="*/ 0 h 372"/>
                <a:gd name="T20" fmla="*/ 89 w 390"/>
                <a:gd name="T21" fmla="*/ 11 h 372"/>
                <a:gd name="T22" fmla="*/ 104 w 390"/>
                <a:gd name="T23" fmla="*/ 17 h 372"/>
                <a:gd name="T24" fmla="*/ 125 w 390"/>
                <a:gd name="T25" fmla="*/ 18 h 372"/>
                <a:gd name="T26" fmla="*/ 140 w 390"/>
                <a:gd name="T27" fmla="*/ 26 h 372"/>
                <a:gd name="T28" fmla="*/ 138 w 390"/>
                <a:gd name="T29" fmla="*/ 37 h 372"/>
                <a:gd name="T30" fmla="*/ 64 w 390"/>
                <a:gd name="T31" fmla="*/ 330 h 372"/>
                <a:gd name="T32" fmla="*/ 147 w 390"/>
                <a:gd name="T33" fmla="*/ 173 h 372"/>
                <a:gd name="T34" fmla="*/ 181 w 390"/>
                <a:gd name="T35" fmla="*/ 37 h 372"/>
                <a:gd name="T36" fmla="*/ 210 w 390"/>
                <a:gd name="T37" fmla="*/ 17 h 372"/>
                <a:gd name="T38" fmla="*/ 280 w 390"/>
                <a:gd name="T39" fmla="*/ 17 h 372"/>
                <a:gd name="T40" fmla="*/ 340 w 390"/>
                <a:gd name="T41" fmla="*/ 73 h 372"/>
                <a:gd name="T42" fmla="*/ 226 w 390"/>
                <a:gd name="T43" fmla="*/ 173 h 372"/>
                <a:gd name="T44" fmla="*/ 147 w 390"/>
                <a:gd name="T45" fmla="*/ 173 h 372"/>
                <a:gd name="T46" fmla="*/ 122 w 390"/>
                <a:gd name="T47" fmla="*/ 355 h 372"/>
                <a:gd name="T48" fmla="*/ 110 w 390"/>
                <a:gd name="T49" fmla="*/ 355 h 372"/>
                <a:gd name="T50" fmla="*/ 103 w 390"/>
                <a:gd name="T51" fmla="*/ 349 h 372"/>
                <a:gd name="T52" fmla="*/ 106 w 390"/>
                <a:gd name="T53" fmla="*/ 337 h 372"/>
                <a:gd name="T54" fmla="*/ 144 w 390"/>
                <a:gd name="T55" fmla="*/ 185 h 372"/>
                <a:gd name="T56" fmla="*/ 247 w 390"/>
                <a:gd name="T57" fmla="*/ 185 h 372"/>
                <a:gd name="T58" fmla="*/ 309 w 390"/>
                <a:gd name="T59" fmla="*/ 248 h 372"/>
                <a:gd name="T60" fmla="*/ 197 w 390"/>
                <a:gd name="T61" fmla="*/ 355 h 372"/>
                <a:gd name="T62" fmla="*/ 122 w 390"/>
                <a:gd name="T63" fmla="*/ 35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0" h="372">
                  <a:moveTo>
                    <a:pt x="64" y="330"/>
                  </a:moveTo>
                  <a:cubicBezTo>
                    <a:pt x="59" y="351"/>
                    <a:pt x="58" y="355"/>
                    <a:pt x="15" y="355"/>
                  </a:cubicBezTo>
                  <a:cubicBezTo>
                    <a:pt x="6" y="355"/>
                    <a:pt x="0" y="355"/>
                    <a:pt x="0" y="366"/>
                  </a:cubicBezTo>
                  <a:cubicBezTo>
                    <a:pt x="0" y="372"/>
                    <a:pt x="5" y="372"/>
                    <a:pt x="15" y="372"/>
                  </a:cubicBezTo>
                  <a:lnTo>
                    <a:pt x="210" y="372"/>
                  </a:lnTo>
                  <a:cubicBezTo>
                    <a:pt x="296" y="372"/>
                    <a:pt x="360" y="308"/>
                    <a:pt x="360" y="254"/>
                  </a:cubicBezTo>
                  <a:cubicBezTo>
                    <a:pt x="360" y="215"/>
                    <a:pt x="328" y="184"/>
                    <a:pt x="276" y="178"/>
                  </a:cubicBezTo>
                  <a:cubicBezTo>
                    <a:pt x="332" y="167"/>
                    <a:pt x="390" y="127"/>
                    <a:pt x="390" y="75"/>
                  </a:cubicBezTo>
                  <a:cubicBezTo>
                    <a:pt x="390" y="35"/>
                    <a:pt x="354" y="0"/>
                    <a:pt x="288" y="0"/>
                  </a:cubicBezTo>
                  <a:lnTo>
                    <a:pt x="105" y="0"/>
                  </a:lnTo>
                  <a:cubicBezTo>
                    <a:pt x="95" y="0"/>
                    <a:pt x="89" y="0"/>
                    <a:pt x="89" y="11"/>
                  </a:cubicBezTo>
                  <a:cubicBezTo>
                    <a:pt x="89" y="17"/>
                    <a:pt x="94" y="17"/>
                    <a:pt x="104" y="17"/>
                  </a:cubicBezTo>
                  <a:cubicBezTo>
                    <a:pt x="105" y="17"/>
                    <a:pt x="116" y="17"/>
                    <a:pt x="125" y="18"/>
                  </a:cubicBezTo>
                  <a:cubicBezTo>
                    <a:pt x="135" y="19"/>
                    <a:pt x="140" y="19"/>
                    <a:pt x="140" y="26"/>
                  </a:cubicBezTo>
                  <a:cubicBezTo>
                    <a:pt x="140" y="29"/>
                    <a:pt x="139" y="30"/>
                    <a:pt x="138" y="37"/>
                  </a:cubicBezTo>
                  <a:lnTo>
                    <a:pt x="64" y="330"/>
                  </a:lnTo>
                  <a:close/>
                  <a:moveTo>
                    <a:pt x="147" y="173"/>
                  </a:moveTo>
                  <a:lnTo>
                    <a:pt x="181" y="37"/>
                  </a:lnTo>
                  <a:cubicBezTo>
                    <a:pt x="186" y="18"/>
                    <a:pt x="187" y="17"/>
                    <a:pt x="210" y="17"/>
                  </a:cubicBezTo>
                  <a:lnTo>
                    <a:pt x="280" y="17"/>
                  </a:lnTo>
                  <a:cubicBezTo>
                    <a:pt x="328" y="17"/>
                    <a:pt x="340" y="49"/>
                    <a:pt x="340" y="73"/>
                  </a:cubicBezTo>
                  <a:cubicBezTo>
                    <a:pt x="340" y="121"/>
                    <a:pt x="293" y="173"/>
                    <a:pt x="226" y="173"/>
                  </a:cubicBezTo>
                  <a:lnTo>
                    <a:pt x="147" y="173"/>
                  </a:lnTo>
                  <a:close/>
                  <a:moveTo>
                    <a:pt x="122" y="355"/>
                  </a:moveTo>
                  <a:cubicBezTo>
                    <a:pt x="115" y="355"/>
                    <a:pt x="114" y="355"/>
                    <a:pt x="110" y="355"/>
                  </a:cubicBezTo>
                  <a:cubicBezTo>
                    <a:pt x="105" y="354"/>
                    <a:pt x="103" y="354"/>
                    <a:pt x="103" y="349"/>
                  </a:cubicBezTo>
                  <a:cubicBezTo>
                    <a:pt x="103" y="348"/>
                    <a:pt x="103" y="347"/>
                    <a:pt x="106" y="337"/>
                  </a:cubicBezTo>
                  <a:lnTo>
                    <a:pt x="144" y="185"/>
                  </a:lnTo>
                  <a:lnTo>
                    <a:pt x="247" y="185"/>
                  </a:lnTo>
                  <a:cubicBezTo>
                    <a:pt x="299" y="185"/>
                    <a:pt x="309" y="225"/>
                    <a:pt x="309" y="248"/>
                  </a:cubicBezTo>
                  <a:cubicBezTo>
                    <a:pt x="309" y="303"/>
                    <a:pt x="261" y="355"/>
                    <a:pt x="197" y="355"/>
                  </a:cubicBezTo>
                  <a:lnTo>
                    <a:pt x="122" y="35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8" name="Freeform 134"/>
            <p:cNvSpPr>
              <a:spLocks/>
            </p:cNvSpPr>
            <p:nvPr/>
          </p:nvSpPr>
          <p:spPr bwMode="auto">
            <a:xfrm>
              <a:off x="3868738" y="2914651"/>
              <a:ext cx="33338" cy="66675"/>
            </a:xfrm>
            <a:custGeom>
              <a:avLst/>
              <a:gdLst>
                <a:gd name="T0" fmla="*/ 78 w 130"/>
                <a:gd name="T1" fmla="*/ 91 h 253"/>
                <a:gd name="T2" fmla="*/ 117 w 130"/>
                <a:gd name="T3" fmla="*/ 91 h 253"/>
                <a:gd name="T4" fmla="*/ 130 w 130"/>
                <a:gd name="T5" fmla="*/ 83 h 253"/>
                <a:gd name="T6" fmla="*/ 118 w 130"/>
                <a:gd name="T7" fmla="*/ 78 h 253"/>
                <a:gd name="T8" fmla="*/ 82 w 130"/>
                <a:gd name="T9" fmla="*/ 78 h 253"/>
                <a:gd name="T10" fmla="*/ 96 w 130"/>
                <a:gd name="T11" fmla="*/ 21 h 253"/>
                <a:gd name="T12" fmla="*/ 98 w 130"/>
                <a:gd name="T13" fmla="*/ 13 h 253"/>
                <a:gd name="T14" fmla="*/ 84 w 130"/>
                <a:gd name="T15" fmla="*/ 0 h 253"/>
                <a:gd name="T16" fmla="*/ 64 w 130"/>
                <a:gd name="T17" fmla="*/ 29 h 253"/>
                <a:gd name="T18" fmla="*/ 51 w 130"/>
                <a:gd name="T19" fmla="*/ 78 h 253"/>
                <a:gd name="T20" fmla="*/ 13 w 130"/>
                <a:gd name="T21" fmla="*/ 78 h 253"/>
                <a:gd name="T22" fmla="*/ 0 w 130"/>
                <a:gd name="T23" fmla="*/ 85 h 253"/>
                <a:gd name="T24" fmla="*/ 12 w 130"/>
                <a:gd name="T25" fmla="*/ 91 h 253"/>
                <a:gd name="T26" fmla="*/ 48 w 130"/>
                <a:gd name="T27" fmla="*/ 91 h 253"/>
                <a:gd name="T28" fmla="*/ 24 w 130"/>
                <a:gd name="T29" fmla="*/ 186 h 253"/>
                <a:gd name="T30" fmla="*/ 18 w 130"/>
                <a:gd name="T31" fmla="*/ 216 h 253"/>
                <a:gd name="T32" fmla="*/ 59 w 130"/>
                <a:gd name="T33" fmla="*/ 253 h 253"/>
                <a:gd name="T34" fmla="*/ 126 w 130"/>
                <a:gd name="T35" fmla="*/ 192 h 253"/>
                <a:gd name="T36" fmla="*/ 120 w 130"/>
                <a:gd name="T37" fmla="*/ 187 h 253"/>
                <a:gd name="T38" fmla="*/ 112 w 130"/>
                <a:gd name="T39" fmla="*/ 195 h 253"/>
                <a:gd name="T40" fmla="*/ 60 w 130"/>
                <a:gd name="T41" fmla="*/ 242 h 253"/>
                <a:gd name="T42" fmla="*/ 47 w 130"/>
                <a:gd name="T43" fmla="*/ 223 h 253"/>
                <a:gd name="T44" fmla="*/ 49 w 130"/>
                <a:gd name="T45" fmla="*/ 206 h 253"/>
                <a:gd name="T46" fmla="*/ 78 w 130"/>
                <a:gd name="T47" fmla="*/ 9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0" h="253">
                  <a:moveTo>
                    <a:pt x="78" y="91"/>
                  </a:moveTo>
                  <a:lnTo>
                    <a:pt x="117" y="91"/>
                  </a:lnTo>
                  <a:cubicBezTo>
                    <a:pt x="125" y="91"/>
                    <a:pt x="130" y="91"/>
                    <a:pt x="130" y="83"/>
                  </a:cubicBezTo>
                  <a:cubicBezTo>
                    <a:pt x="130" y="78"/>
                    <a:pt x="125" y="78"/>
                    <a:pt x="118" y="78"/>
                  </a:cubicBezTo>
                  <a:lnTo>
                    <a:pt x="82" y="78"/>
                  </a:lnTo>
                  <a:lnTo>
                    <a:pt x="96" y="21"/>
                  </a:lnTo>
                  <a:cubicBezTo>
                    <a:pt x="98" y="15"/>
                    <a:pt x="98" y="13"/>
                    <a:pt x="98" y="13"/>
                  </a:cubicBezTo>
                  <a:cubicBezTo>
                    <a:pt x="98" y="4"/>
                    <a:pt x="91" y="0"/>
                    <a:pt x="84" y="0"/>
                  </a:cubicBezTo>
                  <a:cubicBezTo>
                    <a:pt x="71" y="0"/>
                    <a:pt x="68" y="11"/>
                    <a:pt x="64" y="29"/>
                  </a:cubicBezTo>
                  <a:lnTo>
                    <a:pt x="51" y="78"/>
                  </a:lnTo>
                  <a:lnTo>
                    <a:pt x="13" y="78"/>
                  </a:lnTo>
                  <a:cubicBezTo>
                    <a:pt x="5" y="78"/>
                    <a:pt x="0" y="78"/>
                    <a:pt x="0" y="85"/>
                  </a:cubicBezTo>
                  <a:cubicBezTo>
                    <a:pt x="0" y="91"/>
                    <a:pt x="5" y="91"/>
                    <a:pt x="12" y="91"/>
                  </a:cubicBezTo>
                  <a:lnTo>
                    <a:pt x="48" y="91"/>
                  </a:lnTo>
                  <a:lnTo>
                    <a:pt x="24" y="186"/>
                  </a:lnTo>
                  <a:cubicBezTo>
                    <a:pt x="22" y="196"/>
                    <a:pt x="18" y="210"/>
                    <a:pt x="18" y="216"/>
                  </a:cubicBezTo>
                  <a:cubicBezTo>
                    <a:pt x="18" y="240"/>
                    <a:pt x="38" y="253"/>
                    <a:pt x="59" y="253"/>
                  </a:cubicBezTo>
                  <a:cubicBezTo>
                    <a:pt x="101" y="253"/>
                    <a:pt x="126" y="197"/>
                    <a:pt x="126" y="192"/>
                  </a:cubicBezTo>
                  <a:cubicBezTo>
                    <a:pt x="126" y="188"/>
                    <a:pt x="122" y="187"/>
                    <a:pt x="120" y="187"/>
                  </a:cubicBezTo>
                  <a:cubicBezTo>
                    <a:pt x="115" y="187"/>
                    <a:pt x="115" y="189"/>
                    <a:pt x="112" y="195"/>
                  </a:cubicBezTo>
                  <a:cubicBezTo>
                    <a:pt x="104" y="214"/>
                    <a:pt x="84" y="242"/>
                    <a:pt x="60" y="242"/>
                  </a:cubicBezTo>
                  <a:cubicBezTo>
                    <a:pt x="52" y="242"/>
                    <a:pt x="47" y="237"/>
                    <a:pt x="47" y="223"/>
                  </a:cubicBezTo>
                  <a:cubicBezTo>
                    <a:pt x="47" y="216"/>
                    <a:pt x="48" y="212"/>
                    <a:pt x="49" y="206"/>
                  </a:cubicBezTo>
                  <a:lnTo>
                    <a:pt x="78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9" name="Freeform 135"/>
            <p:cNvSpPr>
              <a:spLocks noEditPoints="1"/>
            </p:cNvSpPr>
            <p:nvPr/>
          </p:nvSpPr>
          <p:spPr bwMode="auto">
            <a:xfrm>
              <a:off x="3863975" y="2998789"/>
              <a:ext cx="44450" cy="69850"/>
            </a:xfrm>
            <a:custGeom>
              <a:avLst/>
              <a:gdLst>
                <a:gd name="T0" fmla="*/ 115 w 177"/>
                <a:gd name="T1" fmla="*/ 121 h 273"/>
                <a:gd name="T2" fmla="*/ 165 w 177"/>
                <a:gd name="T3" fmla="*/ 59 h 273"/>
                <a:gd name="T4" fmla="*/ 89 w 177"/>
                <a:gd name="T5" fmla="*/ 0 h 273"/>
                <a:gd name="T6" fmla="*/ 12 w 177"/>
                <a:gd name="T7" fmla="*/ 66 h 273"/>
                <a:gd name="T8" fmla="*/ 28 w 177"/>
                <a:gd name="T9" fmla="*/ 106 h 273"/>
                <a:gd name="T10" fmla="*/ 61 w 177"/>
                <a:gd name="T11" fmla="*/ 131 h 273"/>
                <a:gd name="T12" fmla="*/ 0 w 177"/>
                <a:gd name="T13" fmla="*/ 204 h 273"/>
                <a:gd name="T14" fmla="*/ 88 w 177"/>
                <a:gd name="T15" fmla="*/ 273 h 273"/>
                <a:gd name="T16" fmla="*/ 177 w 177"/>
                <a:gd name="T17" fmla="*/ 198 h 273"/>
                <a:gd name="T18" fmla="*/ 157 w 177"/>
                <a:gd name="T19" fmla="*/ 149 h 273"/>
                <a:gd name="T20" fmla="*/ 115 w 177"/>
                <a:gd name="T21" fmla="*/ 121 h 273"/>
                <a:gd name="T22" fmla="*/ 53 w 177"/>
                <a:gd name="T23" fmla="*/ 84 h 273"/>
                <a:gd name="T24" fmla="*/ 32 w 177"/>
                <a:gd name="T25" fmla="*/ 51 h 273"/>
                <a:gd name="T26" fmla="*/ 88 w 177"/>
                <a:gd name="T27" fmla="*/ 10 h 273"/>
                <a:gd name="T28" fmla="*/ 145 w 177"/>
                <a:gd name="T29" fmla="*/ 59 h 273"/>
                <a:gd name="T30" fmla="*/ 103 w 177"/>
                <a:gd name="T31" fmla="*/ 113 h 273"/>
                <a:gd name="T32" fmla="*/ 53 w 177"/>
                <a:gd name="T33" fmla="*/ 84 h 273"/>
                <a:gd name="T34" fmla="*/ 73 w 177"/>
                <a:gd name="T35" fmla="*/ 138 h 273"/>
                <a:gd name="T36" fmla="*/ 127 w 177"/>
                <a:gd name="T37" fmla="*/ 171 h 273"/>
                <a:gd name="T38" fmla="*/ 154 w 177"/>
                <a:gd name="T39" fmla="*/ 211 h 273"/>
                <a:gd name="T40" fmla="*/ 89 w 177"/>
                <a:gd name="T41" fmla="*/ 261 h 273"/>
                <a:gd name="T42" fmla="*/ 23 w 177"/>
                <a:gd name="T43" fmla="*/ 204 h 273"/>
                <a:gd name="T44" fmla="*/ 73 w 177"/>
                <a:gd name="T45" fmla="*/ 138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7" h="273">
                  <a:moveTo>
                    <a:pt x="115" y="121"/>
                  </a:moveTo>
                  <a:cubicBezTo>
                    <a:pt x="138" y="110"/>
                    <a:pt x="165" y="90"/>
                    <a:pt x="165" y="59"/>
                  </a:cubicBezTo>
                  <a:cubicBezTo>
                    <a:pt x="165" y="21"/>
                    <a:pt x="126" y="0"/>
                    <a:pt x="89" y="0"/>
                  </a:cubicBezTo>
                  <a:cubicBezTo>
                    <a:pt x="47" y="0"/>
                    <a:pt x="12" y="29"/>
                    <a:pt x="12" y="66"/>
                  </a:cubicBezTo>
                  <a:cubicBezTo>
                    <a:pt x="12" y="81"/>
                    <a:pt x="18" y="95"/>
                    <a:pt x="28" y="106"/>
                  </a:cubicBezTo>
                  <a:cubicBezTo>
                    <a:pt x="34" y="115"/>
                    <a:pt x="36" y="115"/>
                    <a:pt x="61" y="131"/>
                  </a:cubicBezTo>
                  <a:cubicBezTo>
                    <a:pt x="11" y="153"/>
                    <a:pt x="0" y="182"/>
                    <a:pt x="0" y="204"/>
                  </a:cubicBezTo>
                  <a:cubicBezTo>
                    <a:pt x="0" y="248"/>
                    <a:pt x="45" y="273"/>
                    <a:pt x="88" y="273"/>
                  </a:cubicBezTo>
                  <a:cubicBezTo>
                    <a:pt x="137" y="273"/>
                    <a:pt x="177" y="240"/>
                    <a:pt x="177" y="198"/>
                  </a:cubicBezTo>
                  <a:cubicBezTo>
                    <a:pt x="177" y="173"/>
                    <a:pt x="163" y="156"/>
                    <a:pt x="157" y="149"/>
                  </a:cubicBezTo>
                  <a:cubicBezTo>
                    <a:pt x="150" y="143"/>
                    <a:pt x="150" y="143"/>
                    <a:pt x="115" y="121"/>
                  </a:cubicBezTo>
                  <a:close/>
                  <a:moveTo>
                    <a:pt x="53" y="84"/>
                  </a:moveTo>
                  <a:cubicBezTo>
                    <a:pt x="42" y="77"/>
                    <a:pt x="32" y="65"/>
                    <a:pt x="32" y="51"/>
                  </a:cubicBezTo>
                  <a:cubicBezTo>
                    <a:pt x="32" y="26"/>
                    <a:pt x="60" y="10"/>
                    <a:pt x="88" y="10"/>
                  </a:cubicBezTo>
                  <a:cubicBezTo>
                    <a:pt x="119" y="10"/>
                    <a:pt x="145" y="31"/>
                    <a:pt x="145" y="59"/>
                  </a:cubicBezTo>
                  <a:cubicBezTo>
                    <a:pt x="145" y="82"/>
                    <a:pt x="127" y="102"/>
                    <a:pt x="103" y="113"/>
                  </a:cubicBezTo>
                  <a:lnTo>
                    <a:pt x="53" y="84"/>
                  </a:lnTo>
                  <a:close/>
                  <a:moveTo>
                    <a:pt x="73" y="138"/>
                  </a:moveTo>
                  <a:cubicBezTo>
                    <a:pt x="75" y="139"/>
                    <a:pt x="120" y="167"/>
                    <a:pt x="127" y="171"/>
                  </a:cubicBezTo>
                  <a:cubicBezTo>
                    <a:pt x="133" y="175"/>
                    <a:pt x="154" y="188"/>
                    <a:pt x="154" y="211"/>
                  </a:cubicBezTo>
                  <a:cubicBezTo>
                    <a:pt x="154" y="242"/>
                    <a:pt x="122" y="261"/>
                    <a:pt x="89" y="261"/>
                  </a:cubicBezTo>
                  <a:cubicBezTo>
                    <a:pt x="53" y="261"/>
                    <a:pt x="23" y="237"/>
                    <a:pt x="23" y="204"/>
                  </a:cubicBezTo>
                  <a:cubicBezTo>
                    <a:pt x="23" y="174"/>
                    <a:pt x="45" y="151"/>
                    <a:pt x="73" y="13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0" name="Freeform 136"/>
            <p:cNvSpPr>
              <a:spLocks noEditPoints="1"/>
            </p:cNvSpPr>
            <p:nvPr/>
          </p:nvSpPr>
          <p:spPr bwMode="auto">
            <a:xfrm>
              <a:off x="3917950" y="2998789"/>
              <a:ext cx="44450" cy="69850"/>
            </a:xfrm>
            <a:custGeom>
              <a:avLst/>
              <a:gdLst>
                <a:gd name="T0" fmla="*/ 139 w 176"/>
                <a:gd name="T1" fmla="*/ 147 h 273"/>
                <a:gd name="T2" fmla="*/ 69 w 176"/>
                <a:gd name="T3" fmla="*/ 261 h 273"/>
                <a:gd name="T4" fmla="*/ 30 w 176"/>
                <a:gd name="T5" fmla="*/ 248 h 273"/>
                <a:gd name="T6" fmla="*/ 48 w 176"/>
                <a:gd name="T7" fmla="*/ 229 h 273"/>
                <a:gd name="T8" fmla="*/ 30 w 176"/>
                <a:gd name="T9" fmla="*/ 210 h 273"/>
                <a:gd name="T10" fmla="*/ 11 w 176"/>
                <a:gd name="T11" fmla="*/ 230 h 273"/>
                <a:gd name="T12" fmla="*/ 70 w 176"/>
                <a:gd name="T13" fmla="*/ 273 h 273"/>
                <a:gd name="T14" fmla="*/ 176 w 176"/>
                <a:gd name="T15" fmla="*/ 134 h 273"/>
                <a:gd name="T16" fmla="*/ 89 w 176"/>
                <a:gd name="T17" fmla="*/ 0 h 273"/>
                <a:gd name="T18" fmla="*/ 0 w 176"/>
                <a:gd name="T19" fmla="*/ 89 h 273"/>
                <a:gd name="T20" fmla="*/ 84 w 176"/>
                <a:gd name="T21" fmla="*/ 178 h 273"/>
                <a:gd name="T22" fmla="*/ 139 w 176"/>
                <a:gd name="T23" fmla="*/ 139 h 273"/>
                <a:gd name="T24" fmla="*/ 139 w 176"/>
                <a:gd name="T25" fmla="*/ 147 h 273"/>
                <a:gd name="T26" fmla="*/ 85 w 176"/>
                <a:gd name="T27" fmla="*/ 166 h 273"/>
                <a:gd name="T28" fmla="*/ 47 w 176"/>
                <a:gd name="T29" fmla="*/ 143 h 273"/>
                <a:gd name="T30" fmla="*/ 38 w 176"/>
                <a:gd name="T31" fmla="*/ 89 h 273"/>
                <a:gd name="T32" fmla="*/ 48 w 176"/>
                <a:gd name="T33" fmla="*/ 33 h 273"/>
                <a:gd name="T34" fmla="*/ 90 w 176"/>
                <a:gd name="T35" fmla="*/ 10 h 273"/>
                <a:gd name="T36" fmla="*/ 129 w 176"/>
                <a:gd name="T37" fmla="*/ 38 h 273"/>
                <a:gd name="T38" fmla="*/ 138 w 176"/>
                <a:gd name="T39" fmla="*/ 97 h 273"/>
                <a:gd name="T40" fmla="*/ 85 w 176"/>
                <a:gd name="T41" fmla="*/ 166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6" h="273">
                  <a:moveTo>
                    <a:pt x="139" y="147"/>
                  </a:moveTo>
                  <a:cubicBezTo>
                    <a:pt x="139" y="245"/>
                    <a:pt x="92" y="261"/>
                    <a:pt x="69" y="261"/>
                  </a:cubicBezTo>
                  <a:cubicBezTo>
                    <a:pt x="61" y="261"/>
                    <a:pt x="40" y="260"/>
                    <a:pt x="30" y="248"/>
                  </a:cubicBezTo>
                  <a:cubicBezTo>
                    <a:pt x="47" y="246"/>
                    <a:pt x="48" y="233"/>
                    <a:pt x="48" y="229"/>
                  </a:cubicBezTo>
                  <a:cubicBezTo>
                    <a:pt x="48" y="217"/>
                    <a:pt x="39" y="210"/>
                    <a:pt x="30" y="210"/>
                  </a:cubicBezTo>
                  <a:cubicBezTo>
                    <a:pt x="22" y="210"/>
                    <a:pt x="11" y="215"/>
                    <a:pt x="11" y="230"/>
                  </a:cubicBezTo>
                  <a:cubicBezTo>
                    <a:pt x="11" y="257"/>
                    <a:pt x="33" y="273"/>
                    <a:pt x="70" y="273"/>
                  </a:cubicBezTo>
                  <a:cubicBezTo>
                    <a:pt x="124" y="273"/>
                    <a:pt x="176" y="219"/>
                    <a:pt x="176" y="134"/>
                  </a:cubicBezTo>
                  <a:cubicBezTo>
                    <a:pt x="176" y="30"/>
                    <a:pt x="130" y="0"/>
                    <a:pt x="89" y="0"/>
                  </a:cubicBezTo>
                  <a:cubicBezTo>
                    <a:pt x="42" y="0"/>
                    <a:pt x="0" y="37"/>
                    <a:pt x="0" y="89"/>
                  </a:cubicBezTo>
                  <a:cubicBezTo>
                    <a:pt x="0" y="140"/>
                    <a:pt x="39" y="178"/>
                    <a:pt x="84" y="178"/>
                  </a:cubicBezTo>
                  <a:cubicBezTo>
                    <a:pt x="112" y="178"/>
                    <a:pt x="129" y="160"/>
                    <a:pt x="139" y="139"/>
                  </a:cubicBezTo>
                  <a:lnTo>
                    <a:pt x="139" y="147"/>
                  </a:lnTo>
                  <a:close/>
                  <a:moveTo>
                    <a:pt x="85" y="166"/>
                  </a:moveTo>
                  <a:cubicBezTo>
                    <a:pt x="67" y="166"/>
                    <a:pt x="56" y="158"/>
                    <a:pt x="47" y="143"/>
                  </a:cubicBezTo>
                  <a:cubicBezTo>
                    <a:pt x="38" y="129"/>
                    <a:pt x="38" y="110"/>
                    <a:pt x="38" y="89"/>
                  </a:cubicBezTo>
                  <a:cubicBezTo>
                    <a:pt x="38" y="66"/>
                    <a:pt x="38" y="49"/>
                    <a:pt x="48" y="33"/>
                  </a:cubicBezTo>
                  <a:cubicBezTo>
                    <a:pt x="58" y="18"/>
                    <a:pt x="71" y="10"/>
                    <a:pt x="90" y="10"/>
                  </a:cubicBezTo>
                  <a:cubicBezTo>
                    <a:pt x="116" y="10"/>
                    <a:pt x="128" y="37"/>
                    <a:pt x="129" y="38"/>
                  </a:cubicBezTo>
                  <a:cubicBezTo>
                    <a:pt x="138" y="58"/>
                    <a:pt x="138" y="89"/>
                    <a:pt x="138" y="97"/>
                  </a:cubicBezTo>
                  <a:cubicBezTo>
                    <a:pt x="138" y="129"/>
                    <a:pt x="121" y="166"/>
                    <a:pt x="85" y="16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" name="Freeform 137"/>
            <p:cNvSpPr>
              <a:spLocks noEditPoints="1"/>
            </p:cNvSpPr>
            <p:nvPr/>
          </p:nvSpPr>
          <p:spPr bwMode="auto">
            <a:xfrm>
              <a:off x="4981575" y="2863851"/>
              <a:ext cx="12700" cy="257175"/>
            </a:xfrm>
            <a:custGeom>
              <a:avLst/>
              <a:gdLst>
                <a:gd name="T0" fmla="*/ 8 w 8"/>
                <a:gd name="T1" fmla="*/ 0 h 162"/>
                <a:gd name="T2" fmla="*/ 8 w 8"/>
                <a:gd name="T3" fmla="*/ 61 h 162"/>
                <a:gd name="T4" fmla="*/ 0 w 8"/>
                <a:gd name="T5" fmla="*/ 61 h 162"/>
                <a:gd name="T6" fmla="*/ 0 w 8"/>
                <a:gd name="T7" fmla="*/ 0 h 162"/>
                <a:gd name="T8" fmla="*/ 8 w 8"/>
                <a:gd name="T9" fmla="*/ 0 h 162"/>
                <a:gd name="T10" fmla="*/ 8 w 8"/>
                <a:gd name="T11" fmla="*/ 122 h 162"/>
                <a:gd name="T12" fmla="*/ 8 w 8"/>
                <a:gd name="T13" fmla="*/ 162 h 162"/>
                <a:gd name="T14" fmla="*/ 0 w 8"/>
                <a:gd name="T15" fmla="*/ 162 h 162"/>
                <a:gd name="T16" fmla="*/ 0 w 8"/>
                <a:gd name="T17" fmla="*/ 122 h 162"/>
                <a:gd name="T18" fmla="*/ 8 w 8"/>
                <a:gd name="T19" fmla="*/ 12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2">
                  <a:moveTo>
                    <a:pt x="8" y="0"/>
                  </a:moveTo>
                  <a:lnTo>
                    <a:pt x="8" y="61"/>
                  </a:lnTo>
                  <a:lnTo>
                    <a:pt x="0" y="61"/>
                  </a:lnTo>
                  <a:lnTo>
                    <a:pt x="0" y="0"/>
                  </a:lnTo>
                  <a:lnTo>
                    <a:pt x="8" y="0"/>
                  </a:lnTo>
                  <a:close/>
                  <a:moveTo>
                    <a:pt x="8" y="122"/>
                  </a:moveTo>
                  <a:lnTo>
                    <a:pt x="8" y="162"/>
                  </a:lnTo>
                  <a:lnTo>
                    <a:pt x="0" y="162"/>
                  </a:lnTo>
                  <a:lnTo>
                    <a:pt x="0" y="122"/>
                  </a:lnTo>
                  <a:lnTo>
                    <a:pt x="8" y="12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bevel/>
              <a:headEnd/>
              <a:tailEnd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bevel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2" name="Freeform 138"/>
            <p:cNvSpPr>
              <a:spLocks/>
            </p:cNvSpPr>
            <p:nvPr/>
          </p:nvSpPr>
          <p:spPr bwMode="auto">
            <a:xfrm>
              <a:off x="4784725" y="2932114"/>
              <a:ext cx="82550" cy="101600"/>
            </a:xfrm>
            <a:custGeom>
              <a:avLst/>
              <a:gdLst>
                <a:gd name="T0" fmla="*/ 324 w 324"/>
                <a:gd name="T1" fmla="*/ 5 h 396"/>
                <a:gd name="T2" fmla="*/ 318 w 324"/>
                <a:gd name="T3" fmla="*/ 0 h 396"/>
                <a:gd name="T4" fmla="*/ 308 w 324"/>
                <a:gd name="T5" fmla="*/ 8 h 396"/>
                <a:gd name="T6" fmla="*/ 282 w 324"/>
                <a:gd name="T7" fmla="*/ 39 h 396"/>
                <a:gd name="T8" fmla="*/ 204 w 324"/>
                <a:gd name="T9" fmla="*/ 0 h 396"/>
                <a:gd name="T10" fmla="*/ 69 w 324"/>
                <a:gd name="T11" fmla="*/ 128 h 396"/>
                <a:gd name="T12" fmla="*/ 126 w 324"/>
                <a:gd name="T13" fmla="*/ 206 h 396"/>
                <a:gd name="T14" fmla="*/ 184 w 324"/>
                <a:gd name="T15" fmla="*/ 221 h 396"/>
                <a:gd name="T16" fmla="*/ 234 w 324"/>
                <a:gd name="T17" fmla="*/ 279 h 396"/>
                <a:gd name="T18" fmla="*/ 136 w 324"/>
                <a:gd name="T19" fmla="*/ 379 h 396"/>
                <a:gd name="T20" fmla="*/ 41 w 324"/>
                <a:gd name="T21" fmla="*/ 300 h 396"/>
                <a:gd name="T22" fmla="*/ 44 w 324"/>
                <a:gd name="T23" fmla="*/ 270 h 396"/>
                <a:gd name="T24" fmla="*/ 45 w 324"/>
                <a:gd name="T25" fmla="*/ 266 h 396"/>
                <a:gd name="T26" fmla="*/ 38 w 324"/>
                <a:gd name="T27" fmla="*/ 260 h 396"/>
                <a:gd name="T28" fmla="*/ 33 w 324"/>
                <a:gd name="T29" fmla="*/ 263 h 396"/>
                <a:gd name="T30" fmla="*/ 0 w 324"/>
                <a:gd name="T31" fmla="*/ 391 h 396"/>
                <a:gd name="T32" fmla="*/ 6 w 324"/>
                <a:gd name="T33" fmla="*/ 396 h 396"/>
                <a:gd name="T34" fmla="*/ 16 w 324"/>
                <a:gd name="T35" fmla="*/ 388 h 396"/>
                <a:gd name="T36" fmla="*/ 43 w 324"/>
                <a:gd name="T37" fmla="*/ 357 h 396"/>
                <a:gd name="T38" fmla="*/ 135 w 324"/>
                <a:gd name="T39" fmla="*/ 396 h 396"/>
                <a:gd name="T40" fmla="*/ 274 w 324"/>
                <a:gd name="T41" fmla="*/ 256 h 396"/>
                <a:gd name="T42" fmla="*/ 247 w 324"/>
                <a:gd name="T43" fmla="*/ 192 h 396"/>
                <a:gd name="T44" fmla="*/ 178 w 324"/>
                <a:gd name="T45" fmla="*/ 165 h 396"/>
                <a:gd name="T46" fmla="*/ 141 w 324"/>
                <a:gd name="T47" fmla="*/ 155 h 396"/>
                <a:gd name="T48" fmla="*/ 108 w 324"/>
                <a:gd name="T49" fmla="*/ 106 h 396"/>
                <a:gd name="T50" fmla="*/ 203 w 324"/>
                <a:gd name="T51" fmla="*/ 15 h 396"/>
                <a:gd name="T52" fmla="*/ 282 w 324"/>
                <a:gd name="T53" fmla="*/ 100 h 396"/>
                <a:gd name="T54" fmla="*/ 280 w 324"/>
                <a:gd name="T55" fmla="*/ 130 h 396"/>
                <a:gd name="T56" fmla="*/ 286 w 324"/>
                <a:gd name="T57" fmla="*/ 136 h 396"/>
                <a:gd name="T58" fmla="*/ 294 w 324"/>
                <a:gd name="T59" fmla="*/ 125 h 396"/>
                <a:gd name="T60" fmla="*/ 324 w 324"/>
                <a:gd name="T61" fmla="*/ 5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4" h="396">
                  <a:moveTo>
                    <a:pt x="324" y="5"/>
                  </a:moveTo>
                  <a:cubicBezTo>
                    <a:pt x="324" y="4"/>
                    <a:pt x="323" y="0"/>
                    <a:pt x="318" y="0"/>
                  </a:cubicBezTo>
                  <a:cubicBezTo>
                    <a:pt x="315" y="0"/>
                    <a:pt x="314" y="0"/>
                    <a:pt x="308" y="8"/>
                  </a:cubicBezTo>
                  <a:lnTo>
                    <a:pt x="282" y="39"/>
                  </a:lnTo>
                  <a:cubicBezTo>
                    <a:pt x="268" y="13"/>
                    <a:pt x="239" y="0"/>
                    <a:pt x="204" y="0"/>
                  </a:cubicBezTo>
                  <a:cubicBezTo>
                    <a:pt x="135" y="0"/>
                    <a:pt x="69" y="62"/>
                    <a:pt x="69" y="128"/>
                  </a:cubicBezTo>
                  <a:cubicBezTo>
                    <a:pt x="69" y="173"/>
                    <a:pt x="98" y="198"/>
                    <a:pt x="126" y="206"/>
                  </a:cubicBezTo>
                  <a:lnTo>
                    <a:pt x="184" y="221"/>
                  </a:lnTo>
                  <a:cubicBezTo>
                    <a:pt x="204" y="226"/>
                    <a:pt x="234" y="234"/>
                    <a:pt x="234" y="279"/>
                  </a:cubicBezTo>
                  <a:cubicBezTo>
                    <a:pt x="234" y="328"/>
                    <a:pt x="190" y="379"/>
                    <a:pt x="136" y="379"/>
                  </a:cubicBezTo>
                  <a:cubicBezTo>
                    <a:pt x="101" y="379"/>
                    <a:pt x="41" y="367"/>
                    <a:pt x="41" y="300"/>
                  </a:cubicBezTo>
                  <a:cubicBezTo>
                    <a:pt x="41" y="287"/>
                    <a:pt x="43" y="274"/>
                    <a:pt x="44" y="270"/>
                  </a:cubicBezTo>
                  <a:cubicBezTo>
                    <a:pt x="44" y="268"/>
                    <a:pt x="45" y="268"/>
                    <a:pt x="45" y="266"/>
                  </a:cubicBezTo>
                  <a:cubicBezTo>
                    <a:pt x="45" y="261"/>
                    <a:pt x="41" y="260"/>
                    <a:pt x="38" y="260"/>
                  </a:cubicBezTo>
                  <a:cubicBezTo>
                    <a:pt x="36" y="260"/>
                    <a:pt x="35" y="261"/>
                    <a:pt x="33" y="263"/>
                  </a:cubicBezTo>
                  <a:cubicBezTo>
                    <a:pt x="31" y="265"/>
                    <a:pt x="0" y="389"/>
                    <a:pt x="0" y="391"/>
                  </a:cubicBezTo>
                  <a:cubicBezTo>
                    <a:pt x="0" y="394"/>
                    <a:pt x="3" y="396"/>
                    <a:pt x="6" y="396"/>
                  </a:cubicBezTo>
                  <a:cubicBezTo>
                    <a:pt x="9" y="396"/>
                    <a:pt x="10" y="396"/>
                    <a:pt x="16" y="388"/>
                  </a:cubicBezTo>
                  <a:lnTo>
                    <a:pt x="43" y="357"/>
                  </a:lnTo>
                  <a:cubicBezTo>
                    <a:pt x="66" y="389"/>
                    <a:pt x="103" y="396"/>
                    <a:pt x="135" y="396"/>
                  </a:cubicBezTo>
                  <a:cubicBezTo>
                    <a:pt x="209" y="396"/>
                    <a:pt x="274" y="324"/>
                    <a:pt x="274" y="256"/>
                  </a:cubicBezTo>
                  <a:cubicBezTo>
                    <a:pt x="274" y="219"/>
                    <a:pt x="255" y="200"/>
                    <a:pt x="247" y="192"/>
                  </a:cubicBezTo>
                  <a:cubicBezTo>
                    <a:pt x="234" y="180"/>
                    <a:pt x="226" y="178"/>
                    <a:pt x="178" y="165"/>
                  </a:cubicBezTo>
                  <a:cubicBezTo>
                    <a:pt x="166" y="162"/>
                    <a:pt x="146" y="156"/>
                    <a:pt x="141" y="155"/>
                  </a:cubicBezTo>
                  <a:cubicBezTo>
                    <a:pt x="126" y="150"/>
                    <a:pt x="108" y="134"/>
                    <a:pt x="108" y="106"/>
                  </a:cubicBezTo>
                  <a:cubicBezTo>
                    <a:pt x="108" y="61"/>
                    <a:pt x="151" y="15"/>
                    <a:pt x="203" y="15"/>
                  </a:cubicBezTo>
                  <a:cubicBezTo>
                    <a:pt x="249" y="15"/>
                    <a:pt x="282" y="38"/>
                    <a:pt x="282" y="100"/>
                  </a:cubicBezTo>
                  <a:cubicBezTo>
                    <a:pt x="282" y="117"/>
                    <a:pt x="280" y="127"/>
                    <a:pt x="280" y="130"/>
                  </a:cubicBezTo>
                  <a:cubicBezTo>
                    <a:pt x="280" y="131"/>
                    <a:pt x="280" y="136"/>
                    <a:pt x="286" y="136"/>
                  </a:cubicBezTo>
                  <a:cubicBezTo>
                    <a:pt x="292" y="136"/>
                    <a:pt x="292" y="134"/>
                    <a:pt x="294" y="125"/>
                  </a:cubicBezTo>
                  <a:lnTo>
                    <a:pt x="324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3" name="Freeform 139"/>
            <p:cNvSpPr>
              <a:spLocks/>
            </p:cNvSpPr>
            <p:nvPr/>
          </p:nvSpPr>
          <p:spPr bwMode="auto">
            <a:xfrm>
              <a:off x="4873625" y="2914651"/>
              <a:ext cx="33338" cy="66675"/>
            </a:xfrm>
            <a:custGeom>
              <a:avLst/>
              <a:gdLst>
                <a:gd name="T0" fmla="*/ 78 w 129"/>
                <a:gd name="T1" fmla="*/ 91 h 253"/>
                <a:gd name="T2" fmla="*/ 117 w 129"/>
                <a:gd name="T3" fmla="*/ 91 h 253"/>
                <a:gd name="T4" fmla="*/ 129 w 129"/>
                <a:gd name="T5" fmla="*/ 83 h 253"/>
                <a:gd name="T6" fmla="*/ 117 w 129"/>
                <a:gd name="T7" fmla="*/ 78 h 253"/>
                <a:gd name="T8" fmla="*/ 81 w 129"/>
                <a:gd name="T9" fmla="*/ 78 h 253"/>
                <a:gd name="T10" fmla="*/ 95 w 129"/>
                <a:gd name="T11" fmla="*/ 21 h 253"/>
                <a:gd name="T12" fmla="*/ 97 w 129"/>
                <a:gd name="T13" fmla="*/ 13 h 253"/>
                <a:gd name="T14" fmla="*/ 84 w 129"/>
                <a:gd name="T15" fmla="*/ 0 h 253"/>
                <a:gd name="T16" fmla="*/ 63 w 129"/>
                <a:gd name="T17" fmla="*/ 29 h 253"/>
                <a:gd name="T18" fmla="*/ 51 w 129"/>
                <a:gd name="T19" fmla="*/ 78 h 253"/>
                <a:gd name="T20" fmla="*/ 12 w 129"/>
                <a:gd name="T21" fmla="*/ 78 h 253"/>
                <a:gd name="T22" fmla="*/ 0 w 129"/>
                <a:gd name="T23" fmla="*/ 85 h 253"/>
                <a:gd name="T24" fmla="*/ 12 w 129"/>
                <a:gd name="T25" fmla="*/ 91 h 253"/>
                <a:gd name="T26" fmla="*/ 48 w 129"/>
                <a:gd name="T27" fmla="*/ 91 h 253"/>
                <a:gd name="T28" fmla="*/ 24 w 129"/>
                <a:gd name="T29" fmla="*/ 186 h 253"/>
                <a:gd name="T30" fmla="*/ 18 w 129"/>
                <a:gd name="T31" fmla="*/ 216 h 253"/>
                <a:gd name="T32" fmla="*/ 58 w 129"/>
                <a:gd name="T33" fmla="*/ 253 h 253"/>
                <a:gd name="T34" fmla="*/ 125 w 129"/>
                <a:gd name="T35" fmla="*/ 192 h 253"/>
                <a:gd name="T36" fmla="*/ 119 w 129"/>
                <a:gd name="T37" fmla="*/ 187 h 253"/>
                <a:gd name="T38" fmla="*/ 112 w 129"/>
                <a:gd name="T39" fmla="*/ 195 h 253"/>
                <a:gd name="T40" fmla="*/ 60 w 129"/>
                <a:gd name="T41" fmla="*/ 242 h 253"/>
                <a:gd name="T42" fmla="*/ 46 w 129"/>
                <a:gd name="T43" fmla="*/ 223 h 253"/>
                <a:gd name="T44" fmla="*/ 49 w 129"/>
                <a:gd name="T45" fmla="*/ 206 h 253"/>
                <a:gd name="T46" fmla="*/ 78 w 129"/>
                <a:gd name="T47" fmla="*/ 9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9" h="253">
                  <a:moveTo>
                    <a:pt x="78" y="91"/>
                  </a:moveTo>
                  <a:lnTo>
                    <a:pt x="117" y="91"/>
                  </a:lnTo>
                  <a:cubicBezTo>
                    <a:pt x="124" y="91"/>
                    <a:pt x="129" y="91"/>
                    <a:pt x="129" y="83"/>
                  </a:cubicBezTo>
                  <a:cubicBezTo>
                    <a:pt x="129" y="78"/>
                    <a:pt x="124" y="78"/>
                    <a:pt x="117" y="78"/>
                  </a:cubicBezTo>
                  <a:lnTo>
                    <a:pt x="81" y="78"/>
                  </a:lnTo>
                  <a:lnTo>
                    <a:pt x="95" y="21"/>
                  </a:lnTo>
                  <a:cubicBezTo>
                    <a:pt x="97" y="15"/>
                    <a:pt x="97" y="13"/>
                    <a:pt x="97" y="13"/>
                  </a:cubicBezTo>
                  <a:cubicBezTo>
                    <a:pt x="97" y="4"/>
                    <a:pt x="91" y="0"/>
                    <a:pt x="84" y="0"/>
                  </a:cubicBezTo>
                  <a:cubicBezTo>
                    <a:pt x="70" y="0"/>
                    <a:pt x="68" y="11"/>
                    <a:pt x="63" y="29"/>
                  </a:cubicBezTo>
                  <a:lnTo>
                    <a:pt x="51" y="78"/>
                  </a:lnTo>
                  <a:lnTo>
                    <a:pt x="12" y="78"/>
                  </a:lnTo>
                  <a:cubicBezTo>
                    <a:pt x="5" y="78"/>
                    <a:pt x="0" y="78"/>
                    <a:pt x="0" y="85"/>
                  </a:cubicBezTo>
                  <a:cubicBezTo>
                    <a:pt x="0" y="91"/>
                    <a:pt x="5" y="91"/>
                    <a:pt x="12" y="91"/>
                  </a:cubicBezTo>
                  <a:lnTo>
                    <a:pt x="48" y="91"/>
                  </a:lnTo>
                  <a:lnTo>
                    <a:pt x="24" y="186"/>
                  </a:lnTo>
                  <a:cubicBezTo>
                    <a:pt x="21" y="196"/>
                    <a:pt x="18" y="210"/>
                    <a:pt x="18" y="216"/>
                  </a:cubicBezTo>
                  <a:cubicBezTo>
                    <a:pt x="18" y="240"/>
                    <a:pt x="37" y="253"/>
                    <a:pt x="58" y="253"/>
                  </a:cubicBezTo>
                  <a:cubicBezTo>
                    <a:pt x="101" y="253"/>
                    <a:pt x="125" y="197"/>
                    <a:pt x="125" y="192"/>
                  </a:cubicBezTo>
                  <a:cubicBezTo>
                    <a:pt x="125" y="188"/>
                    <a:pt x="122" y="187"/>
                    <a:pt x="119" y="187"/>
                  </a:cubicBezTo>
                  <a:cubicBezTo>
                    <a:pt x="115" y="187"/>
                    <a:pt x="115" y="189"/>
                    <a:pt x="112" y="195"/>
                  </a:cubicBezTo>
                  <a:cubicBezTo>
                    <a:pt x="104" y="214"/>
                    <a:pt x="84" y="242"/>
                    <a:pt x="60" y="242"/>
                  </a:cubicBezTo>
                  <a:cubicBezTo>
                    <a:pt x="51" y="242"/>
                    <a:pt x="46" y="237"/>
                    <a:pt x="46" y="223"/>
                  </a:cubicBezTo>
                  <a:cubicBezTo>
                    <a:pt x="46" y="216"/>
                    <a:pt x="48" y="212"/>
                    <a:pt x="49" y="206"/>
                  </a:cubicBezTo>
                  <a:lnTo>
                    <a:pt x="78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4" name="Freeform 140"/>
            <p:cNvSpPr>
              <a:spLocks noEditPoints="1"/>
            </p:cNvSpPr>
            <p:nvPr/>
          </p:nvSpPr>
          <p:spPr bwMode="auto">
            <a:xfrm>
              <a:off x="4867275" y="2998789"/>
              <a:ext cx="44450" cy="69850"/>
            </a:xfrm>
            <a:custGeom>
              <a:avLst/>
              <a:gdLst>
                <a:gd name="T0" fmla="*/ 178 w 178"/>
                <a:gd name="T1" fmla="*/ 138 h 273"/>
                <a:gd name="T2" fmla="*/ 161 w 178"/>
                <a:gd name="T3" fmla="*/ 44 h 273"/>
                <a:gd name="T4" fmla="*/ 89 w 178"/>
                <a:gd name="T5" fmla="*/ 0 h 273"/>
                <a:gd name="T6" fmla="*/ 15 w 178"/>
                <a:gd name="T7" fmla="*/ 48 h 273"/>
                <a:gd name="T8" fmla="*/ 0 w 178"/>
                <a:gd name="T9" fmla="*/ 138 h 273"/>
                <a:gd name="T10" fmla="*/ 20 w 178"/>
                <a:gd name="T11" fmla="*/ 236 h 273"/>
                <a:gd name="T12" fmla="*/ 89 w 178"/>
                <a:gd name="T13" fmla="*/ 273 h 273"/>
                <a:gd name="T14" fmla="*/ 162 w 178"/>
                <a:gd name="T15" fmla="*/ 228 h 273"/>
                <a:gd name="T16" fmla="*/ 178 w 178"/>
                <a:gd name="T17" fmla="*/ 138 h 273"/>
                <a:gd name="T18" fmla="*/ 89 w 178"/>
                <a:gd name="T19" fmla="*/ 262 h 273"/>
                <a:gd name="T20" fmla="*/ 40 w 178"/>
                <a:gd name="T21" fmla="*/ 214 h 273"/>
                <a:gd name="T22" fmla="*/ 35 w 178"/>
                <a:gd name="T23" fmla="*/ 133 h 273"/>
                <a:gd name="T24" fmla="*/ 40 w 178"/>
                <a:gd name="T25" fmla="*/ 56 h 273"/>
                <a:gd name="T26" fmla="*/ 89 w 178"/>
                <a:gd name="T27" fmla="*/ 11 h 273"/>
                <a:gd name="T28" fmla="*/ 138 w 178"/>
                <a:gd name="T29" fmla="*/ 54 h 273"/>
                <a:gd name="T30" fmla="*/ 143 w 178"/>
                <a:gd name="T31" fmla="*/ 133 h 273"/>
                <a:gd name="T32" fmla="*/ 138 w 178"/>
                <a:gd name="T33" fmla="*/ 215 h 273"/>
                <a:gd name="T34" fmla="*/ 89 w 178"/>
                <a:gd name="T35" fmla="*/ 26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8" h="273">
                  <a:moveTo>
                    <a:pt x="178" y="138"/>
                  </a:moveTo>
                  <a:cubicBezTo>
                    <a:pt x="178" y="95"/>
                    <a:pt x="174" y="69"/>
                    <a:pt x="161" y="44"/>
                  </a:cubicBezTo>
                  <a:cubicBezTo>
                    <a:pt x="143" y="9"/>
                    <a:pt x="111" y="0"/>
                    <a:pt x="89" y="0"/>
                  </a:cubicBezTo>
                  <a:cubicBezTo>
                    <a:pt x="39" y="0"/>
                    <a:pt x="20" y="37"/>
                    <a:pt x="15" y="48"/>
                  </a:cubicBezTo>
                  <a:cubicBezTo>
                    <a:pt x="0" y="78"/>
                    <a:pt x="0" y="117"/>
                    <a:pt x="0" y="138"/>
                  </a:cubicBezTo>
                  <a:cubicBezTo>
                    <a:pt x="0" y="164"/>
                    <a:pt x="1" y="204"/>
                    <a:pt x="20" y="236"/>
                  </a:cubicBezTo>
                  <a:cubicBezTo>
                    <a:pt x="38" y="266"/>
                    <a:pt x="68" y="273"/>
                    <a:pt x="89" y="273"/>
                  </a:cubicBezTo>
                  <a:cubicBezTo>
                    <a:pt x="108" y="273"/>
                    <a:pt x="142" y="267"/>
                    <a:pt x="162" y="228"/>
                  </a:cubicBezTo>
                  <a:cubicBezTo>
                    <a:pt x="177" y="199"/>
                    <a:pt x="178" y="164"/>
                    <a:pt x="178" y="138"/>
                  </a:cubicBezTo>
                  <a:close/>
                  <a:moveTo>
                    <a:pt x="89" y="262"/>
                  </a:moveTo>
                  <a:cubicBezTo>
                    <a:pt x="75" y="262"/>
                    <a:pt x="48" y="256"/>
                    <a:pt x="40" y="214"/>
                  </a:cubicBezTo>
                  <a:cubicBezTo>
                    <a:pt x="35" y="191"/>
                    <a:pt x="35" y="154"/>
                    <a:pt x="35" y="133"/>
                  </a:cubicBezTo>
                  <a:cubicBezTo>
                    <a:pt x="35" y="106"/>
                    <a:pt x="35" y="78"/>
                    <a:pt x="40" y="56"/>
                  </a:cubicBezTo>
                  <a:cubicBezTo>
                    <a:pt x="48" y="15"/>
                    <a:pt x="79" y="11"/>
                    <a:pt x="89" y="11"/>
                  </a:cubicBezTo>
                  <a:cubicBezTo>
                    <a:pt x="103" y="11"/>
                    <a:pt x="130" y="18"/>
                    <a:pt x="138" y="54"/>
                  </a:cubicBezTo>
                  <a:cubicBezTo>
                    <a:pt x="143" y="76"/>
                    <a:pt x="143" y="106"/>
                    <a:pt x="143" y="133"/>
                  </a:cubicBezTo>
                  <a:cubicBezTo>
                    <a:pt x="143" y="157"/>
                    <a:pt x="143" y="192"/>
                    <a:pt x="138" y="215"/>
                  </a:cubicBezTo>
                  <a:cubicBezTo>
                    <a:pt x="130" y="257"/>
                    <a:pt x="102" y="262"/>
                    <a:pt x="89" y="26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5" name="Freeform 141"/>
            <p:cNvSpPr>
              <a:spLocks noEditPoints="1"/>
            </p:cNvSpPr>
            <p:nvPr/>
          </p:nvSpPr>
          <p:spPr bwMode="auto">
            <a:xfrm>
              <a:off x="5707063" y="2863851"/>
              <a:ext cx="12700" cy="257175"/>
            </a:xfrm>
            <a:custGeom>
              <a:avLst/>
              <a:gdLst>
                <a:gd name="T0" fmla="*/ 8 w 8"/>
                <a:gd name="T1" fmla="*/ 0 h 162"/>
                <a:gd name="T2" fmla="*/ 8 w 8"/>
                <a:gd name="T3" fmla="*/ 61 h 162"/>
                <a:gd name="T4" fmla="*/ 0 w 8"/>
                <a:gd name="T5" fmla="*/ 61 h 162"/>
                <a:gd name="T6" fmla="*/ 0 w 8"/>
                <a:gd name="T7" fmla="*/ 0 h 162"/>
                <a:gd name="T8" fmla="*/ 8 w 8"/>
                <a:gd name="T9" fmla="*/ 0 h 162"/>
                <a:gd name="T10" fmla="*/ 8 w 8"/>
                <a:gd name="T11" fmla="*/ 122 h 162"/>
                <a:gd name="T12" fmla="*/ 8 w 8"/>
                <a:gd name="T13" fmla="*/ 162 h 162"/>
                <a:gd name="T14" fmla="*/ 0 w 8"/>
                <a:gd name="T15" fmla="*/ 162 h 162"/>
                <a:gd name="T16" fmla="*/ 0 w 8"/>
                <a:gd name="T17" fmla="*/ 122 h 162"/>
                <a:gd name="T18" fmla="*/ 8 w 8"/>
                <a:gd name="T19" fmla="*/ 12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2">
                  <a:moveTo>
                    <a:pt x="8" y="0"/>
                  </a:moveTo>
                  <a:lnTo>
                    <a:pt x="8" y="61"/>
                  </a:lnTo>
                  <a:lnTo>
                    <a:pt x="0" y="61"/>
                  </a:lnTo>
                  <a:lnTo>
                    <a:pt x="0" y="0"/>
                  </a:lnTo>
                  <a:lnTo>
                    <a:pt x="8" y="0"/>
                  </a:lnTo>
                  <a:close/>
                  <a:moveTo>
                    <a:pt x="8" y="122"/>
                  </a:moveTo>
                  <a:lnTo>
                    <a:pt x="8" y="162"/>
                  </a:lnTo>
                  <a:lnTo>
                    <a:pt x="0" y="162"/>
                  </a:lnTo>
                  <a:lnTo>
                    <a:pt x="0" y="122"/>
                  </a:lnTo>
                  <a:lnTo>
                    <a:pt x="8" y="12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bevel/>
              <a:headEnd/>
              <a:tailEnd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bevel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6" name="Freeform 142"/>
            <p:cNvSpPr>
              <a:spLocks/>
            </p:cNvSpPr>
            <p:nvPr/>
          </p:nvSpPr>
          <p:spPr bwMode="auto">
            <a:xfrm>
              <a:off x="5762625" y="2932114"/>
              <a:ext cx="82550" cy="101600"/>
            </a:xfrm>
            <a:custGeom>
              <a:avLst/>
              <a:gdLst>
                <a:gd name="T0" fmla="*/ 323 w 323"/>
                <a:gd name="T1" fmla="*/ 5 h 396"/>
                <a:gd name="T2" fmla="*/ 317 w 323"/>
                <a:gd name="T3" fmla="*/ 0 h 396"/>
                <a:gd name="T4" fmla="*/ 307 w 323"/>
                <a:gd name="T5" fmla="*/ 8 h 396"/>
                <a:gd name="T6" fmla="*/ 281 w 323"/>
                <a:gd name="T7" fmla="*/ 39 h 396"/>
                <a:gd name="T8" fmla="*/ 203 w 323"/>
                <a:gd name="T9" fmla="*/ 0 h 396"/>
                <a:gd name="T10" fmla="*/ 68 w 323"/>
                <a:gd name="T11" fmla="*/ 128 h 396"/>
                <a:gd name="T12" fmla="*/ 125 w 323"/>
                <a:gd name="T13" fmla="*/ 206 h 396"/>
                <a:gd name="T14" fmla="*/ 183 w 323"/>
                <a:gd name="T15" fmla="*/ 221 h 396"/>
                <a:gd name="T16" fmla="*/ 233 w 323"/>
                <a:gd name="T17" fmla="*/ 279 h 396"/>
                <a:gd name="T18" fmla="*/ 135 w 323"/>
                <a:gd name="T19" fmla="*/ 379 h 396"/>
                <a:gd name="T20" fmla="*/ 40 w 323"/>
                <a:gd name="T21" fmla="*/ 300 h 396"/>
                <a:gd name="T22" fmla="*/ 43 w 323"/>
                <a:gd name="T23" fmla="*/ 270 h 396"/>
                <a:gd name="T24" fmla="*/ 44 w 323"/>
                <a:gd name="T25" fmla="*/ 266 h 396"/>
                <a:gd name="T26" fmla="*/ 38 w 323"/>
                <a:gd name="T27" fmla="*/ 260 h 396"/>
                <a:gd name="T28" fmla="*/ 32 w 323"/>
                <a:gd name="T29" fmla="*/ 263 h 396"/>
                <a:gd name="T30" fmla="*/ 0 w 323"/>
                <a:gd name="T31" fmla="*/ 391 h 396"/>
                <a:gd name="T32" fmla="*/ 5 w 323"/>
                <a:gd name="T33" fmla="*/ 396 h 396"/>
                <a:gd name="T34" fmla="*/ 15 w 323"/>
                <a:gd name="T35" fmla="*/ 388 h 396"/>
                <a:gd name="T36" fmla="*/ 42 w 323"/>
                <a:gd name="T37" fmla="*/ 357 h 396"/>
                <a:gd name="T38" fmla="*/ 134 w 323"/>
                <a:gd name="T39" fmla="*/ 396 h 396"/>
                <a:gd name="T40" fmla="*/ 273 w 323"/>
                <a:gd name="T41" fmla="*/ 256 h 396"/>
                <a:gd name="T42" fmla="*/ 246 w 323"/>
                <a:gd name="T43" fmla="*/ 192 h 396"/>
                <a:gd name="T44" fmla="*/ 177 w 323"/>
                <a:gd name="T45" fmla="*/ 165 h 396"/>
                <a:gd name="T46" fmla="*/ 140 w 323"/>
                <a:gd name="T47" fmla="*/ 155 h 396"/>
                <a:gd name="T48" fmla="*/ 107 w 323"/>
                <a:gd name="T49" fmla="*/ 106 h 396"/>
                <a:gd name="T50" fmla="*/ 202 w 323"/>
                <a:gd name="T51" fmla="*/ 15 h 396"/>
                <a:gd name="T52" fmla="*/ 281 w 323"/>
                <a:gd name="T53" fmla="*/ 100 h 396"/>
                <a:gd name="T54" fmla="*/ 279 w 323"/>
                <a:gd name="T55" fmla="*/ 130 h 396"/>
                <a:gd name="T56" fmla="*/ 285 w 323"/>
                <a:gd name="T57" fmla="*/ 136 h 396"/>
                <a:gd name="T58" fmla="*/ 294 w 323"/>
                <a:gd name="T59" fmla="*/ 125 h 396"/>
                <a:gd name="T60" fmla="*/ 323 w 323"/>
                <a:gd name="T61" fmla="*/ 5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3" h="396">
                  <a:moveTo>
                    <a:pt x="323" y="5"/>
                  </a:moveTo>
                  <a:cubicBezTo>
                    <a:pt x="323" y="4"/>
                    <a:pt x="322" y="0"/>
                    <a:pt x="317" y="0"/>
                  </a:cubicBezTo>
                  <a:cubicBezTo>
                    <a:pt x="314" y="0"/>
                    <a:pt x="314" y="0"/>
                    <a:pt x="307" y="8"/>
                  </a:cubicBezTo>
                  <a:lnTo>
                    <a:pt x="281" y="39"/>
                  </a:lnTo>
                  <a:cubicBezTo>
                    <a:pt x="267" y="13"/>
                    <a:pt x="238" y="0"/>
                    <a:pt x="203" y="0"/>
                  </a:cubicBezTo>
                  <a:cubicBezTo>
                    <a:pt x="134" y="0"/>
                    <a:pt x="68" y="62"/>
                    <a:pt x="68" y="128"/>
                  </a:cubicBezTo>
                  <a:cubicBezTo>
                    <a:pt x="68" y="173"/>
                    <a:pt x="97" y="198"/>
                    <a:pt x="125" y="206"/>
                  </a:cubicBezTo>
                  <a:lnTo>
                    <a:pt x="183" y="221"/>
                  </a:lnTo>
                  <a:cubicBezTo>
                    <a:pt x="204" y="226"/>
                    <a:pt x="233" y="234"/>
                    <a:pt x="233" y="279"/>
                  </a:cubicBezTo>
                  <a:cubicBezTo>
                    <a:pt x="233" y="328"/>
                    <a:pt x="189" y="379"/>
                    <a:pt x="135" y="379"/>
                  </a:cubicBezTo>
                  <a:cubicBezTo>
                    <a:pt x="100" y="379"/>
                    <a:pt x="40" y="367"/>
                    <a:pt x="40" y="300"/>
                  </a:cubicBezTo>
                  <a:cubicBezTo>
                    <a:pt x="40" y="287"/>
                    <a:pt x="43" y="274"/>
                    <a:pt x="43" y="270"/>
                  </a:cubicBezTo>
                  <a:cubicBezTo>
                    <a:pt x="44" y="268"/>
                    <a:pt x="44" y="268"/>
                    <a:pt x="44" y="266"/>
                  </a:cubicBezTo>
                  <a:cubicBezTo>
                    <a:pt x="44" y="261"/>
                    <a:pt x="40" y="260"/>
                    <a:pt x="38" y="260"/>
                  </a:cubicBezTo>
                  <a:cubicBezTo>
                    <a:pt x="35" y="260"/>
                    <a:pt x="34" y="261"/>
                    <a:pt x="32" y="263"/>
                  </a:cubicBezTo>
                  <a:cubicBezTo>
                    <a:pt x="30" y="265"/>
                    <a:pt x="0" y="389"/>
                    <a:pt x="0" y="391"/>
                  </a:cubicBezTo>
                  <a:cubicBezTo>
                    <a:pt x="0" y="394"/>
                    <a:pt x="2" y="396"/>
                    <a:pt x="5" y="396"/>
                  </a:cubicBezTo>
                  <a:cubicBezTo>
                    <a:pt x="8" y="396"/>
                    <a:pt x="9" y="396"/>
                    <a:pt x="15" y="388"/>
                  </a:cubicBezTo>
                  <a:lnTo>
                    <a:pt x="42" y="357"/>
                  </a:lnTo>
                  <a:cubicBezTo>
                    <a:pt x="66" y="389"/>
                    <a:pt x="103" y="396"/>
                    <a:pt x="134" y="396"/>
                  </a:cubicBezTo>
                  <a:cubicBezTo>
                    <a:pt x="208" y="396"/>
                    <a:pt x="273" y="324"/>
                    <a:pt x="273" y="256"/>
                  </a:cubicBezTo>
                  <a:cubicBezTo>
                    <a:pt x="273" y="219"/>
                    <a:pt x="254" y="200"/>
                    <a:pt x="246" y="192"/>
                  </a:cubicBezTo>
                  <a:cubicBezTo>
                    <a:pt x="233" y="180"/>
                    <a:pt x="225" y="178"/>
                    <a:pt x="177" y="165"/>
                  </a:cubicBezTo>
                  <a:cubicBezTo>
                    <a:pt x="165" y="162"/>
                    <a:pt x="145" y="156"/>
                    <a:pt x="140" y="155"/>
                  </a:cubicBezTo>
                  <a:cubicBezTo>
                    <a:pt x="125" y="150"/>
                    <a:pt x="107" y="134"/>
                    <a:pt x="107" y="106"/>
                  </a:cubicBezTo>
                  <a:cubicBezTo>
                    <a:pt x="107" y="61"/>
                    <a:pt x="151" y="15"/>
                    <a:pt x="202" y="15"/>
                  </a:cubicBezTo>
                  <a:cubicBezTo>
                    <a:pt x="248" y="15"/>
                    <a:pt x="281" y="38"/>
                    <a:pt x="281" y="100"/>
                  </a:cubicBezTo>
                  <a:cubicBezTo>
                    <a:pt x="281" y="117"/>
                    <a:pt x="279" y="127"/>
                    <a:pt x="279" y="130"/>
                  </a:cubicBezTo>
                  <a:cubicBezTo>
                    <a:pt x="279" y="131"/>
                    <a:pt x="279" y="136"/>
                    <a:pt x="285" y="136"/>
                  </a:cubicBezTo>
                  <a:cubicBezTo>
                    <a:pt x="291" y="136"/>
                    <a:pt x="291" y="134"/>
                    <a:pt x="294" y="125"/>
                  </a:cubicBezTo>
                  <a:lnTo>
                    <a:pt x="323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7" name="Freeform 143"/>
            <p:cNvSpPr>
              <a:spLocks/>
            </p:cNvSpPr>
            <p:nvPr/>
          </p:nvSpPr>
          <p:spPr bwMode="auto">
            <a:xfrm>
              <a:off x="5849938" y="2914651"/>
              <a:ext cx="33338" cy="66675"/>
            </a:xfrm>
            <a:custGeom>
              <a:avLst/>
              <a:gdLst>
                <a:gd name="T0" fmla="*/ 78 w 130"/>
                <a:gd name="T1" fmla="*/ 91 h 253"/>
                <a:gd name="T2" fmla="*/ 117 w 130"/>
                <a:gd name="T3" fmla="*/ 91 h 253"/>
                <a:gd name="T4" fmla="*/ 130 w 130"/>
                <a:gd name="T5" fmla="*/ 83 h 253"/>
                <a:gd name="T6" fmla="*/ 118 w 130"/>
                <a:gd name="T7" fmla="*/ 78 h 253"/>
                <a:gd name="T8" fmla="*/ 81 w 130"/>
                <a:gd name="T9" fmla="*/ 78 h 253"/>
                <a:gd name="T10" fmla="*/ 96 w 130"/>
                <a:gd name="T11" fmla="*/ 21 h 253"/>
                <a:gd name="T12" fmla="*/ 97 w 130"/>
                <a:gd name="T13" fmla="*/ 13 h 253"/>
                <a:gd name="T14" fmla="*/ 84 w 130"/>
                <a:gd name="T15" fmla="*/ 0 h 253"/>
                <a:gd name="T16" fmla="*/ 63 w 130"/>
                <a:gd name="T17" fmla="*/ 29 h 253"/>
                <a:gd name="T18" fmla="*/ 51 w 130"/>
                <a:gd name="T19" fmla="*/ 78 h 253"/>
                <a:gd name="T20" fmla="*/ 13 w 130"/>
                <a:gd name="T21" fmla="*/ 78 h 253"/>
                <a:gd name="T22" fmla="*/ 0 w 130"/>
                <a:gd name="T23" fmla="*/ 85 h 253"/>
                <a:gd name="T24" fmla="*/ 12 w 130"/>
                <a:gd name="T25" fmla="*/ 91 h 253"/>
                <a:gd name="T26" fmla="*/ 48 w 130"/>
                <a:gd name="T27" fmla="*/ 91 h 253"/>
                <a:gd name="T28" fmla="*/ 24 w 130"/>
                <a:gd name="T29" fmla="*/ 186 h 253"/>
                <a:gd name="T30" fmla="*/ 18 w 130"/>
                <a:gd name="T31" fmla="*/ 216 h 253"/>
                <a:gd name="T32" fmla="*/ 59 w 130"/>
                <a:gd name="T33" fmla="*/ 253 h 253"/>
                <a:gd name="T34" fmla="*/ 126 w 130"/>
                <a:gd name="T35" fmla="*/ 192 h 253"/>
                <a:gd name="T36" fmla="*/ 120 w 130"/>
                <a:gd name="T37" fmla="*/ 187 h 253"/>
                <a:gd name="T38" fmla="*/ 112 w 130"/>
                <a:gd name="T39" fmla="*/ 195 h 253"/>
                <a:gd name="T40" fmla="*/ 60 w 130"/>
                <a:gd name="T41" fmla="*/ 242 h 253"/>
                <a:gd name="T42" fmla="*/ 47 w 130"/>
                <a:gd name="T43" fmla="*/ 223 h 253"/>
                <a:gd name="T44" fmla="*/ 49 w 130"/>
                <a:gd name="T45" fmla="*/ 206 h 253"/>
                <a:gd name="T46" fmla="*/ 78 w 130"/>
                <a:gd name="T47" fmla="*/ 9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0" h="253">
                  <a:moveTo>
                    <a:pt x="78" y="91"/>
                  </a:moveTo>
                  <a:lnTo>
                    <a:pt x="117" y="91"/>
                  </a:lnTo>
                  <a:cubicBezTo>
                    <a:pt x="125" y="91"/>
                    <a:pt x="130" y="91"/>
                    <a:pt x="130" y="83"/>
                  </a:cubicBezTo>
                  <a:cubicBezTo>
                    <a:pt x="130" y="78"/>
                    <a:pt x="124" y="78"/>
                    <a:pt x="118" y="78"/>
                  </a:cubicBezTo>
                  <a:lnTo>
                    <a:pt x="81" y="78"/>
                  </a:lnTo>
                  <a:lnTo>
                    <a:pt x="96" y="21"/>
                  </a:lnTo>
                  <a:cubicBezTo>
                    <a:pt x="97" y="15"/>
                    <a:pt x="97" y="13"/>
                    <a:pt x="97" y="13"/>
                  </a:cubicBezTo>
                  <a:cubicBezTo>
                    <a:pt x="97" y="4"/>
                    <a:pt x="91" y="0"/>
                    <a:pt x="84" y="0"/>
                  </a:cubicBezTo>
                  <a:cubicBezTo>
                    <a:pt x="71" y="0"/>
                    <a:pt x="68" y="11"/>
                    <a:pt x="63" y="29"/>
                  </a:cubicBezTo>
                  <a:lnTo>
                    <a:pt x="51" y="78"/>
                  </a:lnTo>
                  <a:lnTo>
                    <a:pt x="13" y="78"/>
                  </a:lnTo>
                  <a:cubicBezTo>
                    <a:pt x="5" y="78"/>
                    <a:pt x="0" y="78"/>
                    <a:pt x="0" y="85"/>
                  </a:cubicBezTo>
                  <a:cubicBezTo>
                    <a:pt x="0" y="91"/>
                    <a:pt x="5" y="91"/>
                    <a:pt x="12" y="91"/>
                  </a:cubicBezTo>
                  <a:lnTo>
                    <a:pt x="48" y="91"/>
                  </a:lnTo>
                  <a:lnTo>
                    <a:pt x="24" y="186"/>
                  </a:lnTo>
                  <a:cubicBezTo>
                    <a:pt x="22" y="196"/>
                    <a:pt x="18" y="210"/>
                    <a:pt x="18" y="216"/>
                  </a:cubicBezTo>
                  <a:cubicBezTo>
                    <a:pt x="18" y="240"/>
                    <a:pt x="37" y="253"/>
                    <a:pt x="59" y="253"/>
                  </a:cubicBezTo>
                  <a:cubicBezTo>
                    <a:pt x="101" y="253"/>
                    <a:pt x="126" y="197"/>
                    <a:pt x="126" y="192"/>
                  </a:cubicBezTo>
                  <a:cubicBezTo>
                    <a:pt x="126" y="188"/>
                    <a:pt x="122" y="187"/>
                    <a:pt x="120" y="187"/>
                  </a:cubicBezTo>
                  <a:cubicBezTo>
                    <a:pt x="115" y="187"/>
                    <a:pt x="115" y="189"/>
                    <a:pt x="112" y="195"/>
                  </a:cubicBezTo>
                  <a:cubicBezTo>
                    <a:pt x="104" y="214"/>
                    <a:pt x="84" y="242"/>
                    <a:pt x="60" y="242"/>
                  </a:cubicBezTo>
                  <a:cubicBezTo>
                    <a:pt x="51" y="242"/>
                    <a:pt x="47" y="237"/>
                    <a:pt x="47" y="223"/>
                  </a:cubicBezTo>
                  <a:cubicBezTo>
                    <a:pt x="47" y="216"/>
                    <a:pt x="48" y="212"/>
                    <a:pt x="49" y="206"/>
                  </a:cubicBezTo>
                  <a:lnTo>
                    <a:pt x="78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8" name="Freeform 144"/>
            <p:cNvSpPr>
              <a:spLocks/>
            </p:cNvSpPr>
            <p:nvPr/>
          </p:nvSpPr>
          <p:spPr bwMode="auto">
            <a:xfrm>
              <a:off x="5845175" y="2998789"/>
              <a:ext cx="44450" cy="69850"/>
            </a:xfrm>
            <a:custGeom>
              <a:avLst/>
              <a:gdLst>
                <a:gd name="T0" fmla="*/ 83 w 176"/>
                <a:gd name="T1" fmla="*/ 132 h 273"/>
                <a:gd name="T2" fmla="*/ 135 w 176"/>
                <a:gd name="T3" fmla="*/ 197 h 273"/>
                <a:gd name="T4" fmla="*/ 85 w 176"/>
                <a:gd name="T5" fmla="*/ 261 h 273"/>
                <a:gd name="T6" fmla="*/ 20 w 176"/>
                <a:gd name="T7" fmla="*/ 232 h 273"/>
                <a:gd name="T8" fmla="*/ 44 w 176"/>
                <a:gd name="T9" fmla="*/ 210 h 273"/>
                <a:gd name="T10" fmla="*/ 22 w 176"/>
                <a:gd name="T11" fmla="*/ 188 h 273"/>
                <a:gd name="T12" fmla="*/ 0 w 176"/>
                <a:gd name="T13" fmla="*/ 211 h 273"/>
                <a:gd name="T14" fmla="*/ 86 w 176"/>
                <a:gd name="T15" fmla="*/ 273 h 273"/>
                <a:gd name="T16" fmla="*/ 176 w 176"/>
                <a:gd name="T17" fmla="*/ 197 h 273"/>
                <a:gd name="T18" fmla="*/ 109 w 176"/>
                <a:gd name="T19" fmla="*/ 125 h 273"/>
                <a:gd name="T20" fmla="*/ 164 w 176"/>
                <a:gd name="T21" fmla="*/ 54 h 273"/>
                <a:gd name="T22" fmla="*/ 87 w 176"/>
                <a:gd name="T23" fmla="*/ 0 h 273"/>
                <a:gd name="T24" fmla="*/ 12 w 176"/>
                <a:gd name="T25" fmla="*/ 53 h 273"/>
                <a:gd name="T26" fmla="*/ 32 w 176"/>
                <a:gd name="T27" fmla="*/ 74 h 273"/>
                <a:gd name="T28" fmla="*/ 53 w 176"/>
                <a:gd name="T29" fmla="*/ 54 h 273"/>
                <a:gd name="T30" fmla="*/ 31 w 176"/>
                <a:gd name="T31" fmla="*/ 33 h 273"/>
                <a:gd name="T32" fmla="*/ 86 w 176"/>
                <a:gd name="T33" fmla="*/ 10 h 273"/>
                <a:gd name="T34" fmla="*/ 127 w 176"/>
                <a:gd name="T35" fmla="*/ 54 h 273"/>
                <a:gd name="T36" fmla="*/ 109 w 176"/>
                <a:gd name="T37" fmla="*/ 106 h 273"/>
                <a:gd name="T38" fmla="*/ 64 w 176"/>
                <a:gd name="T39" fmla="*/ 120 h 273"/>
                <a:gd name="T40" fmla="*/ 53 w 176"/>
                <a:gd name="T41" fmla="*/ 126 h 273"/>
                <a:gd name="T42" fmla="*/ 63 w 176"/>
                <a:gd name="T43" fmla="*/ 132 h 273"/>
                <a:gd name="T44" fmla="*/ 83 w 176"/>
                <a:gd name="T45" fmla="*/ 13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273">
                  <a:moveTo>
                    <a:pt x="83" y="132"/>
                  </a:moveTo>
                  <a:cubicBezTo>
                    <a:pt x="115" y="132"/>
                    <a:pt x="135" y="155"/>
                    <a:pt x="135" y="197"/>
                  </a:cubicBezTo>
                  <a:cubicBezTo>
                    <a:pt x="135" y="247"/>
                    <a:pt x="107" y="261"/>
                    <a:pt x="85" y="261"/>
                  </a:cubicBezTo>
                  <a:cubicBezTo>
                    <a:pt x="63" y="261"/>
                    <a:pt x="34" y="253"/>
                    <a:pt x="20" y="232"/>
                  </a:cubicBezTo>
                  <a:cubicBezTo>
                    <a:pt x="34" y="232"/>
                    <a:pt x="44" y="223"/>
                    <a:pt x="44" y="210"/>
                  </a:cubicBezTo>
                  <a:cubicBezTo>
                    <a:pt x="44" y="197"/>
                    <a:pt x="35" y="188"/>
                    <a:pt x="22" y="188"/>
                  </a:cubicBezTo>
                  <a:cubicBezTo>
                    <a:pt x="11" y="188"/>
                    <a:pt x="0" y="195"/>
                    <a:pt x="0" y="211"/>
                  </a:cubicBezTo>
                  <a:cubicBezTo>
                    <a:pt x="0" y="249"/>
                    <a:pt x="41" y="273"/>
                    <a:pt x="86" y="273"/>
                  </a:cubicBezTo>
                  <a:cubicBezTo>
                    <a:pt x="139" y="273"/>
                    <a:pt x="176" y="237"/>
                    <a:pt x="176" y="197"/>
                  </a:cubicBezTo>
                  <a:cubicBezTo>
                    <a:pt x="176" y="164"/>
                    <a:pt x="150" y="133"/>
                    <a:pt x="109" y="125"/>
                  </a:cubicBezTo>
                  <a:cubicBezTo>
                    <a:pt x="141" y="113"/>
                    <a:pt x="164" y="86"/>
                    <a:pt x="164" y="54"/>
                  </a:cubicBezTo>
                  <a:cubicBezTo>
                    <a:pt x="164" y="23"/>
                    <a:pt x="128" y="0"/>
                    <a:pt x="87" y="0"/>
                  </a:cubicBezTo>
                  <a:cubicBezTo>
                    <a:pt x="44" y="0"/>
                    <a:pt x="12" y="23"/>
                    <a:pt x="12" y="53"/>
                  </a:cubicBezTo>
                  <a:cubicBezTo>
                    <a:pt x="12" y="68"/>
                    <a:pt x="22" y="74"/>
                    <a:pt x="32" y="74"/>
                  </a:cubicBezTo>
                  <a:cubicBezTo>
                    <a:pt x="45" y="74"/>
                    <a:pt x="53" y="66"/>
                    <a:pt x="53" y="54"/>
                  </a:cubicBezTo>
                  <a:cubicBezTo>
                    <a:pt x="53" y="39"/>
                    <a:pt x="40" y="34"/>
                    <a:pt x="31" y="33"/>
                  </a:cubicBezTo>
                  <a:cubicBezTo>
                    <a:pt x="48" y="11"/>
                    <a:pt x="79" y="10"/>
                    <a:pt x="86" y="10"/>
                  </a:cubicBezTo>
                  <a:cubicBezTo>
                    <a:pt x="96" y="10"/>
                    <a:pt x="127" y="13"/>
                    <a:pt x="127" y="54"/>
                  </a:cubicBezTo>
                  <a:cubicBezTo>
                    <a:pt x="127" y="82"/>
                    <a:pt x="115" y="99"/>
                    <a:pt x="109" y="106"/>
                  </a:cubicBezTo>
                  <a:cubicBezTo>
                    <a:pt x="97" y="118"/>
                    <a:pt x="88" y="119"/>
                    <a:pt x="64" y="120"/>
                  </a:cubicBezTo>
                  <a:cubicBezTo>
                    <a:pt x="56" y="121"/>
                    <a:pt x="53" y="121"/>
                    <a:pt x="53" y="126"/>
                  </a:cubicBezTo>
                  <a:cubicBezTo>
                    <a:pt x="53" y="132"/>
                    <a:pt x="57" y="132"/>
                    <a:pt x="63" y="132"/>
                  </a:cubicBezTo>
                  <a:lnTo>
                    <a:pt x="83" y="1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9" name="Freeform 145"/>
            <p:cNvSpPr>
              <a:spLocks noEditPoints="1"/>
            </p:cNvSpPr>
            <p:nvPr/>
          </p:nvSpPr>
          <p:spPr bwMode="auto">
            <a:xfrm>
              <a:off x="5899150" y="2998789"/>
              <a:ext cx="44450" cy="69850"/>
            </a:xfrm>
            <a:custGeom>
              <a:avLst/>
              <a:gdLst>
                <a:gd name="T0" fmla="*/ 178 w 178"/>
                <a:gd name="T1" fmla="*/ 138 h 273"/>
                <a:gd name="T2" fmla="*/ 161 w 178"/>
                <a:gd name="T3" fmla="*/ 44 h 273"/>
                <a:gd name="T4" fmla="*/ 89 w 178"/>
                <a:gd name="T5" fmla="*/ 0 h 273"/>
                <a:gd name="T6" fmla="*/ 15 w 178"/>
                <a:gd name="T7" fmla="*/ 48 h 273"/>
                <a:gd name="T8" fmla="*/ 0 w 178"/>
                <a:gd name="T9" fmla="*/ 138 h 273"/>
                <a:gd name="T10" fmla="*/ 20 w 178"/>
                <a:gd name="T11" fmla="*/ 236 h 273"/>
                <a:gd name="T12" fmla="*/ 89 w 178"/>
                <a:gd name="T13" fmla="*/ 273 h 273"/>
                <a:gd name="T14" fmla="*/ 162 w 178"/>
                <a:gd name="T15" fmla="*/ 228 h 273"/>
                <a:gd name="T16" fmla="*/ 178 w 178"/>
                <a:gd name="T17" fmla="*/ 138 h 273"/>
                <a:gd name="T18" fmla="*/ 89 w 178"/>
                <a:gd name="T19" fmla="*/ 262 h 273"/>
                <a:gd name="T20" fmla="*/ 39 w 178"/>
                <a:gd name="T21" fmla="*/ 214 h 273"/>
                <a:gd name="T22" fmla="*/ 35 w 178"/>
                <a:gd name="T23" fmla="*/ 133 h 273"/>
                <a:gd name="T24" fmla="*/ 39 w 178"/>
                <a:gd name="T25" fmla="*/ 56 h 273"/>
                <a:gd name="T26" fmla="*/ 89 w 178"/>
                <a:gd name="T27" fmla="*/ 11 h 273"/>
                <a:gd name="T28" fmla="*/ 138 w 178"/>
                <a:gd name="T29" fmla="*/ 54 h 273"/>
                <a:gd name="T30" fmla="*/ 143 w 178"/>
                <a:gd name="T31" fmla="*/ 133 h 273"/>
                <a:gd name="T32" fmla="*/ 138 w 178"/>
                <a:gd name="T33" fmla="*/ 215 h 273"/>
                <a:gd name="T34" fmla="*/ 89 w 178"/>
                <a:gd name="T35" fmla="*/ 26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8" h="273">
                  <a:moveTo>
                    <a:pt x="178" y="138"/>
                  </a:moveTo>
                  <a:cubicBezTo>
                    <a:pt x="178" y="95"/>
                    <a:pt x="174" y="69"/>
                    <a:pt x="161" y="44"/>
                  </a:cubicBezTo>
                  <a:cubicBezTo>
                    <a:pt x="143" y="9"/>
                    <a:pt x="111" y="0"/>
                    <a:pt x="89" y="0"/>
                  </a:cubicBezTo>
                  <a:cubicBezTo>
                    <a:pt x="39" y="0"/>
                    <a:pt x="20" y="37"/>
                    <a:pt x="15" y="48"/>
                  </a:cubicBezTo>
                  <a:cubicBezTo>
                    <a:pt x="0" y="78"/>
                    <a:pt x="0" y="117"/>
                    <a:pt x="0" y="138"/>
                  </a:cubicBezTo>
                  <a:cubicBezTo>
                    <a:pt x="0" y="164"/>
                    <a:pt x="1" y="204"/>
                    <a:pt x="20" y="236"/>
                  </a:cubicBezTo>
                  <a:cubicBezTo>
                    <a:pt x="38" y="266"/>
                    <a:pt x="68" y="273"/>
                    <a:pt x="89" y="273"/>
                  </a:cubicBezTo>
                  <a:cubicBezTo>
                    <a:pt x="108" y="273"/>
                    <a:pt x="142" y="267"/>
                    <a:pt x="162" y="228"/>
                  </a:cubicBezTo>
                  <a:cubicBezTo>
                    <a:pt x="177" y="199"/>
                    <a:pt x="178" y="164"/>
                    <a:pt x="178" y="138"/>
                  </a:cubicBezTo>
                  <a:close/>
                  <a:moveTo>
                    <a:pt x="89" y="262"/>
                  </a:moveTo>
                  <a:cubicBezTo>
                    <a:pt x="75" y="262"/>
                    <a:pt x="48" y="256"/>
                    <a:pt x="39" y="214"/>
                  </a:cubicBezTo>
                  <a:cubicBezTo>
                    <a:pt x="35" y="191"/>
                    <a:pt x="35" y="154"/>
                    <a:pt x="35" y="133"/>
                  </a:cubicBezTo>
                  <a:cubicBezTo>
                    <a:pt x="35" y="106"/>
                    <a:pt x="35" y="78"/>
                    <a:pt x="39" y="56"/>
                  </a:cubicBezTo>
                  <a:cubicBezTo>
                    <a:pt x="48" y="15"/>
                    <a:pt x="79" y="11"/>
                    <a:pt x="89" y="11"/>
                  </a:cubicBezTo>
                  <a:cubicBezTo>
                    <a:pt x="102" y="11"/>
                    <a:pt x="130" y="18"/>
                    <a:pt x="138" y="54"/>
                  </a:cubicBezTo>
                  <a:cubicBezTo>
                    <a:pt x="143" y="76"/>
                    <a:pt x="143" y="106"/>
                    <a:pt x="143" y="133"/>
                  </a:cubicBezTo>
                  <a:cubicBezTo>
                    <a:pt x="143" y="157"/>
                    <a:pt x="143" y="192"/>
                    <a:pt x="138" y="215"/>
                  </a:cubicBezTo>
                  <a:cubicBezTo>
                    <a:pt x="129" y="257"/>
                    <a:pt x="102" y="262"/>
                    <a:pt x="89" y="26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0" name="Freeform 146"/>
            <p:cNvSpPr>
              <a:spLocks/>
            </p:cNvSpPr>
            <p:nvPr/>
          </p:nvSpPr>
          <p:spPr bwMode="auto">
            <a:xfrm>
              <a:off x="4413250" y="2820989"/>
              <a:ext cx="82550" cy="103188"/>
            </a:xfrm>
            <a:custGeom>
              <a:avLst/>
              <a:gdLst>
                <a:gd name="T0" fmla="*/ 323 w 323"/>
                <a:gd name="T1" fmla="*/ 6 h 397"/>
                <a:gd name="T2" fmla="*/ 317 w 323"/>
                <a:gd name="T3" fmla="*/ 0 h 397"/>
                <a:gd name="T4" fmla="*/ 307 w 323"/>
                <a:gd name="T5" fmla="*/ 9 h 397"/>
                <a:gd name="T6" fmla="*/ 281 w 323"/>
                <a:gd name="T7" fmla="*/ 40 h 397"/>
                <a:gd name="T8" fmla="*/ 203 w 323"/>
                <a:gd name="T9" fmla="*/ 0 h 397"/>
                <a:gd name="T10" fmla="*/ 68 w 323"/>
                <a:gd name="T11" fmla="*/ 129 h 397"/>
                <a:gd name="T12" fmla="*/ 125 w 323"/>
                <a:gd name="T13" fmla="*/ 207 h 397"/>
                <a:gd name="T14" fmla="*/ 183 w 323"/>
                <a:gd name="T15" fmla="*/ 222 h 397"/>
                <a:gd name="T16" fmla="*/ 233 w 323"/>
                <a:gd name="T17" fmla="*/ 280 h 397"/>
                <a:gd name="T18" fmla="*/ 135 w 323"/>
                <a:gd name="T19" fmla="*/ 380 h 397"/>
                <a:gd name="T20" fmla="*/ 40 w 323"/>
                <a:gd name="T21" fmla="*/ 301 h 397"/>
                <a:gd name="T22" fmla="*/ 43 w 323"/>
                <a:gd name="T23" fmla="*/ 271 h 397"/>
                <a:gd name="T24" fmla="*/ 44 w 323"/>
                <a:gd name="T25" fmla="*/ 267 h 397"/>
                <a:gd name="T26" fmla="*/ 38 w 323"/>
                <a:gd name="T27" fmla="*/ 261 h 397"/>
                <a:gd name="T28" fmla="*/ 32 w 323"/>
                <a:gd name="T29" fmla="*/ 263 h 397"/>
                <a:gd name="T30" fmla="*/ 0 w 323"/>
                <a:gd name="T31" fmla="*/ 392 h 397"/>
                <a:gd name="T32" fmla="*/ 6 w 323"/>
                <a:gd name="T33" fmla="*/ 397 h 397"/>
                <a:gd name="T34" fmla="*/ 15 w 323"/>
                <a:gd name="T35" fmla="*/ 389 h 397"/>
                <a:gd name="T36" fmla="*/ 42 w 323"/>
                <a:gd name="T37" fmla="*/ 358 h 397"/>
                <a:gd name="T38" fmla="*/ 134 w 323"/>
                <a:gd name="T39" fmla="*/ 397 h 397"/>
                <a:gd name="T40" fmla="*/ 273 w 323"/>
                <a:gd name="T41" fmla="*/ 257 h 397"/>
                <a:gd name="T42" fmla="*/ 246 w 323"/>
                <a:gd name="T43" fmla="*/ 193 h 397"/>
                <a:gd name="T44" fmla="*/ 177 w 323"/>
                <a:gd name="T45" fmla="*/ 166 h 397"/>
                <a:gd name="T46" fmla="*/ 140 w 323"/>
                <a:gd name="T47" fmla="*/ 156 h 397"/>
                <a:gd name="T48" fmla="*/ 107 w 323"/>
                <a:gd name="T49" fmla="*/ 106 h 397"/>
                <a:gd name="T50" fmla="*/ 202 w 323"/>
                <a:gd name="T51" fmla="*/ 16 h 397"/>
                <a:gd name="T52" fmla="*/ 281 w 323"/>
                <a:gd name="T53" fmla="*/ 100 h 397"/>
                <a:gd name="T54" fmla="*/ 279 w 323"/>
                <a:gd name="T55" fmla="*/ 131 h 397"/>
                <a:gd name="T56" fmla="*/ 285 w 323"/>
                <a:gd name="T57" fmla="*/ 136 h 397"/>
                <a:gd name="T58" fmla="*/ 294 w 323"/>
                <a:gd name="T59" fmla="*/ 125 h 397"/>
                <a:gd name="T60" fmla="*/ 323 w 323"/>
                <a:gd name="T61" fmla="*/ 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3" h="397">
                  <a:moveTo>
                    <a:pt x="323" y="6"/>
                  </a:moveTo>
                  <a:cubicBezTo>
                    <a:pt x="323" y="4"/>
                    <a:pt x="322" y="0"/>
                    <a:pt x="317" y="0"/>
                  </a:cubicBezTo>
                  <a:cubicBezTo>
                    <a:pt x="314" y="0"/>
                    <a:pt x="314" y="1"/>
                    <a:pt x="307" y="9"/>
                  </a:cubicBezTo>
                  <a:lnTo>
                    <a:pt x="281" y="40"/>
                  </a:lnTo>
                  <a:cubicBezTo>
                    <a:pt x="267" y="14"/>
                    <a:pt x="238" y="0"/>
                    <a:pt x="203" y="0"/>
                  </a:cubicBezTo>
                  <a:cubicBezTo>
                    <a:pt x="134" y="0"/>
                    <a:pt x="68" y="63"/>
                    <a:pt x="68" y="129"/>
                  </a:cubicBezTo>
                  <a:cubicBezTo>
                    <a:pt x="68" y="173"/>
                    <a:pt x="97" y="198"/>
                    <a:pt x="125" y="207"/>
                  </a:cubicBezTo>
                  <a:lnTo>
                    <a:pt x="183" y="222"/>
                  </a:lnTo>
                  <a:cubicBezTo>
                    <a:pt x="204" y="227"/>
                    <a:pt x="233" y="235"/>
                    <a:pt x="233" y="280"/>
                  </a:cubicBezTo>
                  <a:cubicBezTo>
                    <a:pt x="233" y="329"/>
                    <a:pt x="189" y="380"/>
                    <a:pt x="135" y="380"/>
                  </a:cubicBezTo>
                  <a:cubicBezTo>
                    <a:pt x="100" y="380"/>
                    <a:pt x="40" y="368"/>
                    <a:pt x="40" y="301"/>
                  </a:cubicBezTo>
                  <a:cubicBezTo>
                    <a:pt x="40" y="287"/>
                    <a:pt x="43" y="274"/>
                    <a:pt x="43" y="271"/>
                  </a:cubicBezTo>
                  <a:cubicBezTo>
                    <a:pt x="44" y="269"/>
                    <a:pt x="44" y="268"/>
                    <a:pt x="44" y="267"/>
                  </a:cubicBezTo>
                  <a:cubicBezTo>
                    <a:pt x="44" y="262"/>
                    <a:pt x="40" y="261"/>
                    <a:pt x="38" y="261"/>
                  </a:cubicBezTo>
                  <a:cubicBezTo>
                    <a:pt x="35" y="261"/>
                    <a:pt x="34" y="262"/>
                    <a:pt x="32" y="263"/>
                  </a:cubicBezTo>
                  <a:cubicBezTo>
                    <a:pt x="30" y="266"/>
                    <a:pt x="0" y="390"/>
                    <a:pt x="0" y="392"/>
                  </a:cubicBezTo>
                  <a:cubicBezTo>
                    <a:pt x="0" y="395"/>
                    <a:pt x="2" y="397"/>
                    <a:pt x="6" y="397"/>
                  </a:cubicBezTo>
                  <a:cubicBezTo>
                    <a:pt x="8" y="397"/>
                    <a:pt x="9" y="397"/>
                    <a:pt x="15" y="389"/>
                  </a:cubicBezTo>
                  <a:lnTo>
                    <a:pt x="42" y="358"/>
                  </a:lnTo>
                  <a:cubicBezTo>
                    <a:pt x="66" y="389"/>
                    <a:pt x="103" y="397"/>
                    <a:pt x="134" y="397"/>
                  </a:cubicBezTo>
                  <a:cubicBezTo>
                    <a:pt x="208" y="397"/>
                    <a:pt x="273" y="324"/>
                    <a:pt x="273" y="257"/>
                  </a:cubicBezTo>
                  <a:cubicBezTo>
                    <a:pt x="273" y="219"/>
                    <a:pt x="254" y="201"/>
                    <a:pt x="246" y="193"/>
                  </a:cubicBezTo>
                  <a:cubicBezTo>
                    <a:pt x="233" y="181"/>
                    <a:pt x="225" y="178"/>
                    <a:pt x="177" y="166"/>
                  </a:cubicBezTo>
                  <a:cubicBezTo>
                    <a:pt x="165" y="163"/>
                    <a:pt x="145" y="157"/>
                    <a:pt x="140" y="156"/>
                  </a:cubicBezTo>
                  <a:cubicBezTo>
                    <a:pt x="125" y="151"/>
                    <a:pt x="107" y="135"/>
                    <a:pt x="107" y="106"/>
                  </a:cubicBezTo>
                  <a:cubicBezTo>
                    <a:pt x="107" y="62"/>
                    <a:pt x="151" y="16"/>
                    <a:pt x="202" y="16"/>
                  </a:cubicBezTo>
                  <a:cubicBezTo>
                    <a:pt x="248" y="16"/>
                    <a:pt x="281" y="39"/>
                    <a:pt x="281" y="100"/>
                  </a:cubicBezTo>
                  <a:cubicBezTo>
                    <a:pt x="281" y="118"/>
                    <a:pt x="279" y="128"/>
                    <a:pt x="279" y="131"/>
                  </a:cubicBezTo>
                  <a:cubicBezTo>
                    <a:pt x="279" y="131"/>
                    <a:pt x="279" y="136"/>
                    <a:pt x="285" y="136"/>
                  </a:cubicBezTo>
                  <a:cubicBezTo>
                    <a:pt x="291" y="136"/>
                    <a:pt x="291" y="135"/>
                    <a:pt x="294" y="125"/>
                  </a:cubicBezTo>
                  <a:lnTo>
                    <a:pt x="32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1" name="Freeform 147"/>
            <p:cNvSpPr>
              <a:spLocks/>
            </p:cNvSpPr>
            <p:nvPr/>
          </p:nvSpPr>
          <p:spPr bwMode="auto">
            <a:xfrm>
              <a:off x="4502150" y="2805114"/>
              <a:ext cx="33338" cy="65088"/>
            </a:xfrm>
            <a:custGeom>
              <a:avLst/>
              <a:gdLst>
                <a:gd name="T0" fmla="*/ 78 w 130"/>
                <a:gd name="T1" fmla="*/ 91 h 253"/>
                <a:gd name="T2" fmla="*/ 117 w 130"/>
                <a:gd name="T3" fmla="*/ 91 h 253"/>
                <a:gd name="T4" fmla="*/ 130 w 130"/>
                <a:gd name="T5" fmla="*/ 83 h 253"/>
                <a:gd name="T6" fmla="*/ 118 w 130"/>
                <a:gd name="T7" fmla="*/ 77 h 253"/>
                <a:gd name="T8" fmla="*/ 81 w 130"/>
                <a:gd name="T9" fmla="*/ 77 h 253"/>
                <a:gd name="T10" fmla="*/ 96 w 130"/>
                <a:gd name="T11" fmla="*/ 21 h 253"/>
                <a:gd name="T12" fmla="*/ 97 w 130"/>
                <a:gd name="T13" fmla="*/ 12 h 253"/>
                <a:gd name="T14" fmla="*/ 84 w 130"/>
                <a:gd name="T15" fmla="*/ 0 h 253"/>
                <a:gd name="T16" fmla="*/ 63 w 130"/>
                <a:gd name="T17" fmla="*/ 29 h 253"/>
                <a:gd name="T18" fmla="*/ 51 w 130"/>
                <a:gd name="T19" fmla="*/ 77 h 253"/>
                <a:gd name="T20" fmla="*/ 13 w 130"/>
                <a:gd name="T21" fmla="*/ 77 h 253"/>
                <a:gd name="T22" fmla="*/ 0 w 130"/>
                <a:gd name="T23" fmla="*/ 85 h 253"/>
                <a:gd name="T24" fmla="*/ 12 w 130"/>
                <a:gd name="T25" fmla="*/ 91 h 253"/>
                <a:gd name="T26" fmla="*/ 48 w 130"/>
                <a:gd name="T27" fmla="*/ 91 h 253"/>
                <a:gd name="T28" fmla="*/ 24 w 130"/>
                <a:gd name="T29" fmla="*/ 186 h 253"/>
                <a:gd name="T30" fmla="*/ 18 w 130"/>
                <a:gd name="T31" fmla="*/ 216 h 253"/>
                <a:gd name="T32" fmla="*/ 59 w 130"/>
                <a:gd name="T33" fmla="*/ 253 h 253"/>
                <a:gd name="T34" fmla="*/ 126 w 130"/>
                <a:gd name="T35" fmla="*/ 192 h 253"/>
                <a:gd name="T36" fmla="*/ 120 w 130"/>
                <a:gd name="T37" fmla="*/ 187 h 253"/>
                <a:gd name="T38" fmla="*/ 112 w 130"/>
                <a:gd name="T39" fmla="*/ 195 h 253"/>
                <a:gd name="T40" fmla="*/ 60 w 130"/>
                <a:gd name="T41" fmla="*/ 242 h 253"/>
                <a:gd name="T42" fmla="*/ 47 w 130"/>
                <a:gd name="T43" fmla="*/ 223 h 253"/>
                <a:gd name="T44" fmla="*/ 49 w 130"/>
                <a:gd name="T45" fmla="*/ 206 h 253"/>
                <a:gd name="T46" fmla="*/ 78 w 130"/>
                <a:gd name="T47" fmla="*/ 9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0" h="253">
                  <a:moveTo>
                    <a:pt x="78" y="91"/>
                  </a:moveTo>
                  <a:lnTo>
                    <a:pt x="117" y="91"/>
                  </a:lnTo>
                  <a:cubicBezTo>
                    <a:pt x="125" y="91"/>
                    <a:pt x="130" y="91"/>
                    <a:pt x="130" y="83"/>
                  </a:cubicBezTo>
                  <a:cubicBezTo>
                    <a:pt x="130" y="77"/>
                    <a:pt x="124" y="77"/>
                    <a:pt x="118" y="77"/>
                  </a:cubicBezTo>
                  <a:lnTo>
                    <a:pt x="81" y="77"/>
                  </a:lnTo>
                  <a:lnTo>
                    <a:pt x="96" y="21"/>
                  </a:lnTo>
                  <a:cubicBezTo>
                    <a:pt x="97" y="15"/>
                    <a:pt x="97" y="13"/>
                    <a:pt x="97" y="12"/>
                  </a:cubicBezTo>
                  <a:cubicBezTo>
                    <a:pt x="97" y="4"/>
                    <a:pt x="91" y="0"/>
                    <a:pt x="84" y="0"/>
                  </a:cubicBezTo>
                  <a:cubicBezTo>
                    <a:pt x="71" y="0"/>
                    <a:pt x="68" y="11"/>
                    <a:pt x="63" y="29"/>
                  </a:cubicBezTo>
                  <a:lnTo>
                    <a:pt x="51" y="77"/>
                  </a:lnTo>
                  <a:lnTo>
                    <a:pt x="13" y="77"/>
                  </a:lnTo>
                  <a:cubicBezTo>
                    <a:pt x="5" y="77"/>
                    <a:pt x="0" y="77"/>
                    <a:pt x="0" y="85"/>
                  </a:cubicBezTo>
                  <a:cubicBezTo>
                    <a:pt x="0" y="91"/>
                    <a:pt x="5" y="91"/>
                    <a:pt x="12" y="91"/>
                  </a:cubicBezTo>
                  <a:lnTo>
                    <a:pt x="48" y="91"/>
                  </a:lnTo>
                  <a:lnTo>
                    <a:pt x="24" y="186"/>
                  </a:lnTo>
                  <a:cubicBezTo>
                    <a:pt x="22" y="196"/>
                    <a:pt x="18" y="210"/>
                    <a:pt x="18" y="216"/>
                  </a:cubicBezTo>
                  <a:cubicBezTo>
                    <a:pt x="18" y="240"/>
                    <a:pt x="37" y="253"/>
                    <a:pt x="59" y="253"/>
                  </a:cubicBezTo>
                  <a:cubicBezTo>
                    <a:pt x="101" y="253"/>
                    <a:pt x="126" y="197"/>
                    <a:pt x="126" y="192"/>
                  </a:cubicBezTo>
                  <a:cubicBezTo>
                    <a:pt x="126" y="188"/>
                    <a:pt x="122" y="187"/>
                    <a:pt x="120" y="187"/>
                  </a:cubicBezTo>
                  <a:cubicBezTo>
                    <a:pt x="115" y="187"/>
                    <a:pt x="115" y="188"/>
                    <a:pt x="112" y="195"/>
                  </a:cubicBezTo>
                  <a:cubicBezTo>
                    <a:pt x="104" y="214"/>
                    <a:pt x="84" y="242"/>
                    <a:pt x="60" y="242"/>
                  </a:cubicBezTo>
                  <a:cubicBezTo>
                    <a:pt x="51" y="242"/>
                    <a:pt x="47" y="236"/>
                    <a:pt x="47" y="223"/>
                  </a:cubicBezTo>
                  <a:cubicBezTo>
                    <a:pt x="47" y="216"/>
                    <a:pt x="48" y="211"/>
                    <a:pt x="49" y="206"/>
                  </a:cubicBezTo>
                  <a:lnTo>
                    <a:pt x="78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2" name="Freeform 148"/>
            <p:cNvSpPr>
              <a:spLocks noEditPoints="1"/>
            </p:cNvSpPr>
            <p:nvPr/>
          </p:nvSpPr>
          <p:spPr bwMode="auto">
            <a:xfrm>
              <a:off x="4495800" y="2887664"/>
              <a:ext cx="46038" cy="71438"/>
            </a:xfrm>
            <a:custGeom>
              <a:avLst/>
              <a:gdLst>
                <a:gd name="T0" fmla="*/ 178 w 178"/>
                <a:gd name="T1" fmla="*/ 137 h 273"/>
                <a:gd name="T2" fmla="*/ 161 w 178"/>
                <a:gd name="T3" fmla="*/ 43 h 273"/>
                <a:gd name="T4" fmla="*/ 89 w 178"/>
                <a:gd name="T5" fmla="*/ 0 h 273"/>
                <a:gd name="T6" fmla="*/ 15 w 178"/>
                <a:gd name="T7" fmla="*/ 48 h 273"/>
                <a:gd name="T8" fmla="*/ 0 w 178"/>
                <a:gd name="T9" fmla="*/ 137 h 273"/>
                <a:gd name="T10" fmla="*/ 20 w 178"/>
                <a:gd name="T11" fmla="*/ 236 h 273"/>
                <a:gd name="T12" fmla="*/ 89 w 178"/>
                <a:gd name="T13" fmla="*/ 273 h 273"/>
                <a:gd name="T14" fmla="*/ 163 w 178"/>
                <a:gd name="T15" fmla="*/ 228 h 273"/>
                <a:gd name="T16" fmla="*/ 178 w 178"/>
                <a:gd name="T17" fmla="*/ 137 h 273"/>
                <a:gd name="T18" fmla="*/ 89 w 178"/>
                <a:gd name="T19" fmla="*/ 262 h 273"/>
                <a:gd name="T20" fmla="*/ 40 w 178"/>
                <a:gd name="T21" fmla="*/ 214 h 273"/>
                <a:gd name="T22" fmla="*/ 35 w 178"/>
                <a:gd name="T23" fmla="*/ 133 h 273"/>
                <a:gd name="T24" fmla="*/ 40 w 178"/>
                <a:gd name="T25" fmla="*/ 55 h 273"/>
                <a:gd name="T26" fmla="*/ 89 w 178"/>
                <a:gd name="T27" fmla="*/ 11 h 273"/>
                <a:gd name="T28" fmla="*/ 138 w 178"/>
                <a:gd name="T29" fmla="*/ 54 h 273"/>
                <a:gd name="T30" fmla="*/ 143 w 178"/>
                <a:gd name="T31" fmla="*/ 133 h 273"/>
                <a:gd name="T32" fmla="*/ 138 w 178"/>
                <a:gd name="T33" fmla="*/ 214 h 273"/>
                <a:gd name="T34" fmla="*/ 89 w 178"/>
                <a:gd name="T35" fmla="*/ 26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8" h="273">
                  <a:moveTo>
                    <a:pt x="178" y="137"/>
                  </a:moveTo>
                  <a:cubicBezTo>
                    <a:pt x="178" y="95"/>
                    <a:pt x="174" y="69"/>
                    <a:pt x="161" y="43"/>
                  </a:cubicBezTo>
                  <a:cubicBezTo>
                    <a:pt x="143" y="8"/>
                    <a:pt x="111" y="0"/>
                    <a:pt x="89" y="0"/>
                  </a:cubicBezTo>
                  <a:cubicBezTo>
                    <a:pt x="39" y="0"/>
                    <a:pt x="21" y="37"/>
                    <a:pt x="15" y="48"/>
                  </a:cubicBezTo>
                  <a:cubicBezTo>
                    <a:pt x="1" y="77"/>
                    <a:pt x="0" y="117"/>
                    <a:pt x="0" y="137"/>
                  </a:cubicBezTo>
                  <a:cubicBezTo>
                    <a:pt x="0" y="164"/>
                    <a:pt x="1" y="204"/>
                    <a:pt x="20" y="236"/>
                  </a:cubicBezTo>
                  <a:cubicBezTo>
                    <a:pt x="39" y="265"/>
                    <a:pt x="68" y="273"/>
                    <a:pt x="89" y="273"/>
                  </a:cubicBezTo>
                  <a:cubicBezTo>
                    <a:pt x="108" y="273"/>
                    <a:pt x="143" y="267"/>
                    <a:pt x="163" y="228"/>
                  </a:cubicBezTo>
                  <a:cubicBezTo>
                    <a:pt x="177" y="199"/>
                    <a:pt x="178" y="163"/>
                    <a:pt x="178" y="137"/>
                  </a:cubicBezTo>
                  <a:close/>
                  <a:moveTo>
                    <a:pt x="89" y="262"/>
                  </a:moveTo>
                  <a:cubicBezTo>
                    <a:pt x="76" y="262"/>
                    <a:pt x="48" y="256"/>
                    <a:pt x="40" y="214"/>
                  </a:cubicBezTo>
                  <a:cubicBezTo>
                    <a:pt x="35" y="191"/>
                    <a:pt x="35" y="153"/>
                    <a:pt x="35" y="133"/>
                  </a:cubicBezTo>
                  <a:cubicBezTo>
                    <a:pt x="35" y="105"/>
                    <a:pt x="35" y="77"/>
                    <a:pt x="40" y="55"/>
                  </a:cubicBezTo>
                  <a:cubicBezTo>
                    <a:pt x="48" y="15"/>
                    <a:pt x="79" y="11"/>
                    <a:pt x="89" y="11"/>
                  </a:cubicBezTo>
                  <a:cubicBezTo>
                    <a:pt x="103" y="11"/>
                    <a:pt x="130" y="17"/>
                    <a:pt x="138" y="54"/>
                  </a:cubicBezTo>
                  <a:cubicBezTo>
                    <a:pt x="143" y="76"/>
                    <a:pt x="143" y="106"/>
                    <a:pt x="143" y="133"/>
                  </a:cubicBezTo>
                  <a:cubicBezTo>
                    <a:pt x="143" y="156"/>
                    <a:pt x="143" y="192"/>
                    <a:pt x="138" y="214"/>
                  </a:cubicBezTo>
                  <a:cubicBezTo>
                    <a:pt x="130" y="256"/>
                    <a:pt x="102" y="262"/>
                    <a:pt x="89" y="26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65" name="Datumsplatzhalter 4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</p:spPr>
        <p:txBody>
          <a:bodyPr/>
          <a:lstStyle/>
          <a:p>
            <a:r>
              <a:rPr lang="de-DE" dirty="0" smtClean="0"/>
              <a:t>07.03.2017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631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2"/>
              <p:cNvSpPr txBox="1">
                <a:spLocks noChangeArrowheads="1"/>
              </p:cNvSpPr>
              <p:nvPr/>
            </p:nvSpPr>
            <p:spPr bwMode="auto">
              <a:xfrm>
                <a:off x="251520" y="1196975"/>
                <a:ext cx="8663186" cy="719138"/>
              </a:xfrm>
              <a:prstGeom prst="rect">
                <a:avLst/>
              </a:prstGeom>
              <a:noFill/>
              <a:ln>
                <a:miter lim="800000"/>
                <a:headEnd/>
                <a:tailEnd/>
              </a:ln>
            </p:spPr>
            <p:txBody>
              <a:bodyPr/>
              <a:lstStyle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2pPr>
                <a:lvl3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3pPr>
                <a:lvl4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4pPr>
                <a:lvl5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9pPr>
              </a:lstStyle>
              <a:p>
                <a:pPr marL="0" lvl="1"/>
                <a:r>
                  <a:rPr lang="en-US" sz="3200" kern="0" cap="small" dirty="0" smtClean="0">
                    <a:solidFill>
                      <a:srgbClr val="00395A"/>
                    </a:solidFill>
                  </a:rPr>
                  <a:t>Lizard’s</a:t>
                </a:r>
                <a:r>
                  <a:rPr lang="en-US" sz="3200" kern="0" dirty="0" smtClean="0">
                    <a:solidFill>
                      <a:srgbClr val="00395A"/>
                    </a:solidFill>
                  </a:rPr>
                  <a:t> output function </a:t>
                </a:r>
                <a14:m>
                  <m:oMath xmlns:m="http://schemas.openxmlformats.org/officeDocument/2006/math">
                    <m:r>
                      <a:rPr lang="de-DE" sz="3200" b="0" i="1" kern="0" smtClean="0">
                        <a:solidFill>
                          <a:srgbClr val="00395A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sz="3200" kern="0" dirty="0">
                  <a:solidFill>
                    <a:srgbClr val="00395A"/>
                  </a:solidFill>
                </a:endParaRPr>
              </a:p>
            </p:txBody>
          </p:sp>
        </mc:Choice>
        <mc:Fallback xmlns="">
          <p:sp>
            <p:nvSpPr>
              <p:cNvPr id="12" name="Rectang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520" y="1196975"/>
                <a:ext cx="8663186" cy="719138"/>
              </a:xfrm>
              <a:prstGeom prst="rect">
                <a:avLst/>
              </a:prstGeom>
              <a:blipFill rotWithShape="0">
                <a:blip r:embed="rId3"/>
                <a:stretch>
                  <a:fillRect t="-11017" b="-8475"/>
                </a:stretch>
              </a:blipFill>
              <a:ln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59917" y="1970782"/>
            <a:ext cx="8424166" cy="408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Depends on </a:t>
            </a:r>
            <a:r>
              <a:rPr lang="en-US" b="1" kern="0" dirty="0" smtClean="0"/>
              <a:t>53 inputs</a:t>
            </a:r>
            <a:r>
              <a:rPr lang="en-US" kern="0" dirty="0" smtClean="0"/>
              <a:t>, shared carefully between NFSR1 and NFSR2.</a:t>
            </a:r>
          </a:p>
          <a:p>
            <a:r>
              <a:rPr lang="en-US" kern="0" dirty="0" smtClean="0"/>
              <a:t>If NFSR1 (the smaller FSR) assumed to be known, the remaining output function satisfies cryptographic properties well.</a:t>
            </a:r>
          </a:p>
          <a:p>
            <a:r>
              <a:rPr lang="en-US" kern="0" dirty="0" smtClean="0"/>
              <a:t>In particular, </a:t>
            </a:r>
            <a:r>
              <a:rPr lang="en-US" b="1" kern="0" dirty="0" smtClean="0"/>
              <a:t>remaining function still nonlinear</a:t>
            </a:r>
            <a:r>
              <a:rPr lang="en-US" kern="0" dirty="0" smtClean="0"/>
              <a:t>.</a:t>
            </a:r>
          </a:p>
          <a:p>
            <a:r>
              <a:rPr lang="en-US" kern="0" dirty="0" smtClean="0">
                <a:solidFill>
                  <a:srgbClr val="FF0000"/>
                </a:solidFill>
              </a:rPr>
              <a:t>In contrast to Grain v1</a:t>
            </a:r>
            <a:r>
              <a:rPr lang="en-US" kern="0" dirty="0" smtClean="0"/>
              <a:t>, where the output function becomes linear in NFSR state bits if LFSR state assumed to be known.</a:t>
            </a:r>
          </a:p>
          <a:p>
            <a:r>
              <a:rPr lang="en-US" kern="0" dirty="0" smtClean="0"/>
              <a:t>As in FLIP, </a:t>
            </a:r>
            <a:r>
              <a:rPr lang="en-US" b="1" kern="0" dirty="0" smtClean="0"/>
              <a:t>output function is a sum of linear, quadratic and triangular functions</a:t>
            </a:r>
            <a:r>
              <a:rPr lang="en-US" kern="0" dirty="0" smtClean="0"/>
              <a:t>.</a:t>
            </a:r>
          </a:p>
          <a:p>
            <a:r>
              <a:rPr lang="en-US" kern="0" smtClean="0"/>
              <a:t>Fulfills the </a:t>
            </a:r>
            <a:r>
              <a:rPr lang="en-US" kern="0" dirty="0" smtClean="0"/>
              <a:t>known design criteria for output function of a stream cipher.</a:t>
            </a:r>
          </a:p>
          <a:p>
            <a:r>
              <a:rPr lang="en-US" b="1" kern="0" dirty="0" smtClean="0"/>
              <a:t>Tap selection</a:t>
            </a:r>
            <a:r>
              <a:rPr lang="en-US" kern="0" dirty="0" smtClean="0"/>
              <a:t> based on concept of </a:t>
            </a:r>
            <a:r>
              <a:rPr lang="en-US" b="1" kern="0" dirty="0" smtClean="0"/>
              <a:t>full positive difference sets</a:t>
            </a:r>
            <a:r>
              <a:rPr lang="en-US" kern="0" dirty="0" smtClean="0"/>
              <a:t>.</a:t>
            </a: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884368" y="6408738"/>
            <a:ext cx="1126282" cy="476250"/>
          </a:xfrm>
        </p:spPr>
        <p:txBody>
          <a:bodyPr/>
          <a:lstStyle/>
          <a:p>
            <a:r>
              <a:rPr lang="de-DE" smtClean="0"/>
              <a:t>Page </a:t>
            </a:r>
            <a:fld id="{2090C614-60D4-4633-ADDD-11FA2C72ED47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14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</p:spPr>
        <p:txBody>
          <a:bodyPr/>
          <a:lstStyle/>
          <a:p>
            <a:pPr algn="ctr"/>
            <a:r>
              <a:rPr lang="en-US" sz="1200" smtClean="0"/>
              <a:t>LIZARD – A Lightweight Stream Cipher for Power-constrained Devices</a:t>
            </a:r>
            <a:r>
              <a:rPr lang="en-US" sz="1100" smtClean="0"/>
              <a:t/>
            </a:r>
            <a:br>
              <a:rPr lang="en-US" sz="1100" smtClean="0"/>
            </a:br>
            <a:r>
              <a:rPr lang="en-US" sz="1000" smtClean="0"/>
              <a:t>FSE 2017 (Tokyo, Japan)</a:t>
            </a:r>
          </a:p>
          <a:p>
            <a:pPr algn="ctr"/>
            <a:endParaRPr lang="en-US" sz="120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</p:spPr>
        <p:txBody>
          <a:bodyPr/>
          <a:lstStyle/>
          <a:p>
            <a:r>
              <a:rPr lang="de-DE" dirty="0" smtClean="0"/>
              <a:t>07.03.2017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861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1520" y="1196975"/>
            <a:ext cx="8663186" cy="719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lvl="1"/>
            <a:r>
              <a:rPr lang="en-US" sz="3200" kern="0" cap="small" dirty="0" smtClean="0">
                <a:solidFill>
                  <a:srgbClr val="00395A"/>
                </a:solidFill>
              </a:rPr>
              <a:t>Lizard’s</a:t>
            </a:r>
            <a:r>
              <a:rPr lang="en-US" sz="3200" kern="0" dirty="0" smtClean="0">
                <a:solidFill>
                  <a:srgbClr val="00395A"/>
                </a:solidFill>
              </a:rPr>
              <a:t> State Initialization</a:t>
            </a:r>
            <a:endParaRPr lang="en-US" sz="3200" kern="0" dirty="0">
              <a:solidFill>
                <a:srgbClr val="00395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3"/>
              <p:cNvSpPr txBox="1">
                <a:spLocks noChangeArrowheads="1"/>
              </p:cNvSpPr>
              <p:nvPr/>
            </p:nvSpPr>
            <p:spPr bwMode="auto">
              <a:xfrm>
                <a:off x="359917" y="1970782"/>
                <a:ext cx="8424166" cy="40846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 smtClean="0"/>
                  <a:t>Adapts </a:t>
                </a:r>
                <a:r>
                  <a:rPr lang="en-US" b="1" kern="0" dirty="0" smtClean="0"/>
                  <a:t>FP(1)-mode </a:t>
                </a:r>
                <a:r>
                  <a:rPr lang="en-US" i="1" kern="0" dirty="0" smtClean="0"/>
                  <a:t>(</a:t>
                </a:r>
                <a:r>
                  <a:rPr lang="en-US" i="1" kern="0" dirty="0" err="1" smtClean="0"/>
                  <a:t>Hamann</a:t>
                </a:r>
                <a:r>
                  <a:rPr lang="en-US" i="1" kern="0" dirty="0" smtClean="0"/>
                  <a:t> and Krause; </a:t>
                </a:r>
                <a:r>
                  <a:rPr lang="en-US" i="1" kern="0" dirty="0" err="1" smtClean="0"/>
                  <a:t>ePrint</a:t>
                </a:r>
                <a:r>
                  <a:rPr lang="en-US" i="1" kern="0" dirty="0" smtClean="0"/>
                  <a:t> </a:t>
                </a:r>
                <a:r>
                  <a:rPr lang="en-US" i="1" kern="0" dirty="0"/>
                  <a:t>Report </a:t>
                </a:r>
                <a:r>
                  <a:rPr lang="en-US" i="1" kern="0" dirty="0" smtClean="0"/>
                  <a:t>2015/636)</a:t>
                </a:r>
                <a:r>
                  <a:rPr lang="en-US" kern="0" dirty="0" smtClean="0"/>
                  <a:t> as follows:</a:t>
                </a:r>
                <a:br>
                  <a:rPr lang="en-US" kern="0" dirty="0" smtClean="0"/>
                </a:br>
                <a:endParaRPr lang="en-US" sz="400" kern="0" dirty="0" smtClean="0"/>
              </a:p>
              <a:p>
                <a:pPr lvl="1"/>
                <a:r>
                  <a:rPr lang="en-US" b="1" kern="0" dirty="0" smtClean="0"/>
                  <a:t>Phase 1:</a:t>
                </a:r>
                <a:r>
                  <a:rPr lang="en-US" kern="0" dirty="0" smtClean="0"/>
                  <a:t> Key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kern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de-DE" b="0" i="1" kern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sSub>
                      <m:sSubPr>
                        <m:ctrlPr>
                          <a:rPr lang="de-DE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ker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de-DE" b="0" i="1" kern="0" smtClean="0">
                            <a:latin typeface="Cambria Math" panose="02040503050406030204" pitchFamily="18" charset="0"/>
                          </a:rPr>
                          <m:t>119</m:t>
                        </m:r>
                      </m:sub>
                    </m:sSub>
                  </m:oMath>
                </a14:m>
                <a:r>
                  <a:rPr lang="en-US" kern="0" dirty="0" smtClean="0"/>
                  <a:t>) and IV </a:t>
                </a:r>
                <a:r>
                  <a:rPr lang="en-US" kern="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kern="0" smtClean="0">
                            <a:latin typeface="Cambria Math" panose="02040503050406030204" pitchFamily="18" charset="0"/>
                          </a:rPr>
                          <m:t>𝐼𝑉</m:t>
                        </m:r>
                      </m:e>
                      <m:sub>
                        <m:r>
                          <a:rPr lang="de-DE" i="1" ker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sSub>
                      <m:sSubPr>
                        <m:ctrlPr>
                          <a:rPr lang="de-DE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kern="0" smtClean="0">
                            <a:latin typeface="Cambria Math" panose="02040503050406030204" pitchFamily="18" charset="0"/>
                          </a:rPr>
                          <m:t>𝐼𝑉</m:t>
                        </m:r>
                      </m:e>
                      <m:sub>
                        <m:r>
                          <a:rPr lang="de-DE" b="0" i="1" kern="0" smtClean="0">
                            <a:latin typeface="Cambria Math" panose="02040503050406030204" pitchFamily="18" charset="0"/>
                          </a:rPr>
                          <m:t>63</m:t>
                        </m:r>
                      </m:sub>
                    </m:sSub>
                  </m:oMath>
                </a14:m>
                <a:r>
                  <a:rPr lang="en-US" kern="0" dirty="0"/>
                  <a:t>) </a:t>
                </a:r>
                <a:r>
                  <a:rPr lang="en-US" kern="0" dirty="0" smtClean="0"/>
                  <a:t>loading</a:t>
                </a:r>
              </a:p>
            </p:txBody>
          </p:sp>
        </mc:Choice>
        <mc:Fallback xmlns="">
          <p:sp>
            <p:nvSpPr>
              <p:cNvPr id="13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9917" y="1970782"/>
                <a:ext cx="8424166" cy="4084655"/>
              </a:xfrm>
              <a:prstGeom prst="rect">
                <a:avLst/>
              </a:prstGeom>
              <a:blipFill rotWithShape="0">
                <a:blip r:embed="rId4"/>
                <a:stretch>
                  <a:fillRect l="-651" t="-59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884368" y="6408738"/>
            <a:ext cx="1126282" cy="476250"/>
          </a:xfrm>
        </p:spPr>
        <p:txBody>
          <a:bodyPr/>
          <a:lstStyle/>
          <a:p>
            <a:r>
              <a:rPr lang="de-DE" smtClean="0"/>
              <a:t>Page </a:t>
            </a:r>
            <a:fld id="{2090C614-60D4-4633-ADDD-11FA2C72ED47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14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</p:spPr>
        <p:txBody>
          <a:bodyPr/>
          <a:lstStyle/>
          <a:p>
            <a:pPr algn="ctr"/>
            <a:r>
              <a:rPr lang="en-US" sz="1200" smtClean="0"/>
              <a:t>LIZARD – A Lightweight Stream Cipher for Power-constrained Devices</a:t>
            </a:r>
            <a:r>
              <a:rPr lang="en-US" sz="1100" smtClean="0"/>
              <a:t/>
            </a:r>
            <a:br>
              <a:rPr lang="en-US" sz="1100" smtClean="0"/>
            </a:br>
            <a:r>
              <a:rPr lang="en-US" sz="1000" smtClean="0"/>
              <a:t>FSE 2017 (Tokyo, Japan)</a:t>
            </a:r>
          </a:p>
          <a:p>
            <a:pPr algn="ctr"/>
            <a:endParaRPr lang="en-US" sz="120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</p:spPr>
        <p:txBody>
          <a:bodyPr/>
          <a:lstStyle/>
          <a:p>
            <a:r>
              <a:rPr lang="de-DE" dirty="0" smtClean="0"/>
              <a:t>07.03.2017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361399"/>
            <a:ext cx="4489143" cy="193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1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1520" y="1196975"/>
            <a:ext cx="8663186" cy="719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lvl="1"/>
            <a:r>
              <a:rPr lang="en-US" sz="3200" kern="0" cap="small" dirty="0" smtClean="0">
                <a:solidFill>
                  <a:srgbClr val="00395A"/>
                </a:solidFill>
              </a:rPr>
              <a:t>Lizard’s</a:t>
            </a:r>
            <a:r>
              <a:rPr lang="en-US" sz="3200" kern="0" dirty="0" smtClean="0">
                <a:solidFill>
                  <a:srgbClr val="00395A"/>
                </a:solidFill>
              </a:rPr>
              <a:t> State Initialization</a:t>
            </a:r>
            <a:endParaRPr lang="en-US" sz="3200" kern="0" dirty="0">
              <a:solidFill>
                <a:srgbClr val="00395A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59917" y="1970783"/>
            <a:ext cx="8424166" cy="44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b="1" kern="0" dirty="0" smtClean="0"/>
              <a:t>Phase 2:</a:t>
            </a:r>
            <a:r>
              <a:rPr lang="en-US" kern="0" dirty="0" smtClean="0"/>
              <a:t> Grain-like mixing (128 clock cycles)</a:t>
            </a: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884368" y="6408738"/>
            <a:ext cx="1126282" cy="476250"/>
          </a:xfrm>
        </p:spPr>
        <p:txBody>
          <a:bodyPr/>
          <a:lstStyle/>
          <a:p>
            <a:r>
              <a:rPr lang="de-DE" smtClean="0"/>
              <a:t>Page </a:t>
            </a:r>
            <a:fld id="{2090C614-60D4-4633-ADDD-11FA2C72ED47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14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</p:spPr>
        <p:txBody>
          <a:bodyPr/>
          <a:lstStyle/>
          <a:p>
            <a:pPr algn="ctr"/>
            <a:r>
              <a:rPr lang="en-US" sz="1200" smtClean="0"/>
              <a:t>LIZARD – A Lightweight Stream Cipher for Power-constrained Devices</a:t>
            </a:r>
            <a:r>
              <a:rPr lang="en-US" sz="1100" smtClean="0"/>
              <a:t/>
            </a:r>
            <a:br>
              <a:rPr lang="en-US" sz="1100" smtClean="0"/>
            </a:br>
            <a:r>
              <a:rPr lang="en-US" sz="1000" smtClean="0"/>
              <a:t>FSE 2017 (Tokyo, Japan)</a:t>
            </a:r>
          </a:p>
          <a:p>
            <a:pPr algn="ctr"/>
            <a:endParaRPr lang="en-US" sz="120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</p:spPr>
        <p:txBody>
          <a:bodyPr/>
          <a:lstStyle/>
          <a:p>
            <a:r>
              <a:rPr lang="de-DE" dirty="0" smtClean="0"/>
              <a:t>07.03.2017</a:t>
            </a:r>
            <a:endParaRPr lang="de-DE" dirty="0"/>
          </a:p>
        </p:txBody>
      </p:sp>
      <p:grpSp>
        <p:nvGrpSpPr>
          <p:cNvPr id="219" name="Gruppieren 218"/>
          <p:cNvGrpSpPr>
            <a:grpSpLocks noChangeAspect="1"/>
          </p:cNvGrpSpPr>
          <p:nvPr/>
        </p:nvGrpSpPr>
        <p:grpSpPr>
          <a:xfrm>
            <a:off x="1531595" y="2724899"/>
            <a:ext cx="6080809" cy="2376379"/>
            <a:chOff x="2543175" y="2587625"/>
            <a:chExt cx="3692525" cy="1443038"/>
          </a:xfrm>
        </p:grpSpPr>
        <p:sp>
          <p:nvSpPr>
            <p:cNvPr id="142" name="Rectangle 131"/>
            <p:cNvSpPr>
              <a:spLocks noChangeArrowheads="1"/>
            </p:cNvSpPr>
            <p:nvPr/>
          </p:nvSpPr>
          <p:spPr bwMode="auto">
            <a:xfrm>
              <a:off x="2543175" y="2860675"/>
              <a:ext cx="1446213" cy="257175"/>
            </a:xfrm>
            <a:prstGeom prst="rect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3" name="Rectangle 132"/>
            <p:cNvSpPr>
              <a:spLocks noChangeArrowheads="1"/>
            </p:cNvSpPr>
            <p:nvPr/>
          </p:nvSpPr>
          <p:spPr bwMode="auto">
            <a:xfrm>
              <a:off x="4713288" y="2860675"/>
              <a:ext cx="1266825" cy="257175"/>
            </a:xfrm>
            <a:prstGeom prst="rect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4" name="Rectangle 133"/>
            <p:cNvSpPr>
              <a:spLocks noChangeArrowheads="1"/>
            </p:cNvSpPr>
            <p:nvPr/>
          </p:nvSpPr>
          <p:spPr bwMode="auto">
            <a:xfrm>
              <a:off x="4460875" y="3463925"/>
              <a:ext cx="271463" cy="257175"/>
            </a:xfrm>
            <a:prstGeom prst="rect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5" name="Freeform 134"/>
            <p:cNvSpPr>
              <a:spLocks/>
            </p:cNvSpPr>
            <p:nvPr/>
          </p:nvSpPr>
          <p:spPr bwMode="auto">
            <a:xfrm>
              <a:off x="3048000" y="2941638"/>
              <a:ext cx="95250" cy="95250"/>
            </a:xfrm>
            <a:custGeom>
              <a:avLst/>
              <a:gdLst>
                <a:gd name="T0" fmla="*/ 109 w 373"/>
                <a:gd name="T1" fmla="*/ 7 h 372"/>
                <a:gd name="T2" fmla="*/ 93 w 373"/>
                <a:gd name="T3" fmla="*/ 0 h 372"/>
                <a:gd name="T4" fmla="*/ 0 w 373"/>
                <a:gd name="T5" fmla="*/ 0 h 372"/>
                <a:gd name="T6" fmla="*/ 0 w 373"/>
                <a:gd name="T7" fmla="*/ 17 h 372"/>
                <a:gd name="T8" fmla="*/ 16 w 373"/>
                <a:gd name="T9" fmla="*/ 17 h 372"/>
                <a:gd name="T10" fmla="*/ 44 w 373"/>
                <a:gd name="T11" fmla="*/ 18 h 372"/>
                <a:gd name="T12" fmla="*/ 57 w 373"/>
                <a:gd name="T13" fmla="*/ 30 h 372"/>
                <a:gd name="T14" fmla="*/ 57 w 373"/>
                <a:gd name="T15" fmla="*/ 315 h 372"/>
                <a:gd name="T16" fmla="*/ 0 w 373"/>
                <a:gd name="T17" fmla="*/ 356 h 372"/>
                <a:gd name="T18" fmla="*/ 0 w 373"/>
                <a:gd name="T19" fmla="*/ 372 h 372"/>
                <a:gd name="T20" fmla="*/ 64 w 373"/>
                <a:gd name="T21" fmla="*/ 371 h 372"/>
                <a:gd name="T22" fmla="*/ 128 w 373"/>
                <a:gd name="T23" fmla="*/ 372 h 372"/>
                <a:gd name="T24" fmla="*/ 128 w 373"/>
                <a:gd name="T25" fmla="*/ 356 h 372"/>
                <a:gd name="T26" fmla="*/ 72 w 373"/>
                <a:gd name="T27" fmla="*/ 315 h 372"/>
                <a:gd name="T28" fmla="*/ 72 w 373"/>
                <a:gd name="T29" fmla="*/ 32 h 372"/>
                <a:gd name="T30" fmla="*/ 77 w 373"/>
                <a:gd name="T31" fmla="*/ 38 h 372"/>
                <a:gd name="T32" fmla="*/ 300 w 373"/>
                <a:gd name="T33" fmla="*/ 365 h 372"/>
                <a:gd name="T34" fmla="*/ 309 w 373"/>
                <a:gd name="T35" fmla="*/ 372 h 372"/>
                <a:gd name="T36" fmla="*/ 317 w 373"/>
                <a:gd name="T37" fmla="*/ 358 h 372"/>
                <a:gd name="T38" fmla="*/ 317 w 373"/>
                <a:gd name="T39" fmla="*/ 57 h 372"/>
                <a:gd name="T40" fmla="*/ 373 w 373"/>
                <a:gd name="T41" fmla="*/ 17 h 372"/>
                <a:gd name="T42" fmla="*/ 373 w 373"/>
                <a:gd name="T43" fmla="*/ 0 h 372"/>
                <a:gd name="T44" fmla="*/ 309 w 373"/>
                <a:gd name="T45" fmla="*/ 2 h 372"/>
                <a:gd name="T46" fmla="*/ 245 w 373"/>
                <a:gd name="T47" fmla="*/ 0 h 372"/>
                <a:gd name="T48" fmla="*/ 245 w 373"/>
                <a:gd name="T49" fmla="*/ 17 h 372"/>
                <a:gd name="T50" fmla="*/ 301 w 373"/>
                <a:gd name="T51" fmla="*/ 57 h 372"/>
                <a:gd name="T52" fmla="*/ 301 w 373"/>
                <a:gd name="T53" fmla="*/ 290 h 372"/>
                <a:gd name="T54" fmla="*/ 109 w 373"/>
                <a:gd name="T55" fmla="*/ 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73" h="372">
                  <a:moveTo>
                    <a:pt x="109" y="7"/>
                  </a:moveTo>
                  <a:cubicBezTo>
                    <a:pt x="104" y="0"/>
                    <a:pt x="103" y="0"/>
                    <a:pt x="93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16" y="17"/>
                  </a:lnTo>
                  <a:cubicBezTo>
                    <a:pt x="24" y="17"/>
                    <a:pt x="35" y="17"/>
                    <a:pt x="44" y="18"/>
                  </a:cubicBezTo>
                  <a:cubicBezTo>
                    <a:pt x="56" y="20"/>
                    <a:pt x="57" y="20"/>
                    <a:pt x="57" y="30"/>
                  </a:cubicBezTo>
                  <a:lnTo>
                    <a:pt x="57" y="315"/>
                  </a:lnTo>
                  <a:cubicBezTo>
                    <a:pt x="57" y="330"/>
                    <a:pt x="57" y="356"/>
                    <a:pt x="0" y="356"/>
                  </a:cubicBezTo>
                  <a:lnTo>
                    <a:pt x="0" y="372"/>
                  </a:lnTo>
                  <a:cubicBezTo>
                    <a:pt x="20" y="372"/>
                    <a:pt x="46" y="371"/>
                    <a:pt x="64" y="371"/>
                  </a:cubicBezTo>
                  <a:cubicBezTo>
                    <a:pt x="82" y="371"/>
                    <a:pt x="109" y="372"/>
                    <a:pt x="128" y="372"/>
                  </a:cubicBezTo>
                  <a:lnTo>
                    <a:pt x="128" y="356"/>
                  </a:lnTo>
                  <a:cubicBezTo>
                    <a:pt x="72" y="356"/>
                    <a:pt x="72" y="330"/>
                    <a:pt x="72" y="315"/>
                  </a:cubicBezTo>
                  <a:lnTo>
                    <a:pt x="72" y="32"/>
                  </a:lnTo>
                  <a:cubicBezTo>
                    <a:pt x="75" y="34"/>
                    <a:pt x="75" y="35"/>
                    <a:pt x="77" y="38"/>
                  </a:cubicBezTo>
                  <a:lnTo>
                    <a:pt x="300" y="365"/>
                  </a:lnTo>
                  <a:cubicBezTo>
                    <a:pt x="305" y="372"/>
                    <a:pt x="305" y="372"/>
                    <a:pt x="309" y="372"/>
                  </a:cubicBezTo>
                  <a:cubicBezTo>
                    <a:pt x="317" y="372"/>
                    <a:pt x="317" y="369"/>
                    <a:pt x="317" y="358"/>
                  </a:cubicBezTo>
                  <a:lnTo>
                    <a:pt x="317" y="57"/>
                  </a:lnTo>
                  <a:cubicBezTo>
                    <a:pt x="317" y="42"/>
                    <a:pt x="317" y="17"/>
                    <a:pt x="373" y="17"/>
                  </a:cubicBezTo>
                  <a:lnTo>
                    <a:pt x="373" y="0"/>
                  </a:lnTo>
                  <a:cubicBezTo>
                    <a:pt x="354" y="0"/>
                    <a:pt x="327" y="2"/>
                    <a:pt x="309" y="2"/>
                  </a:cubicBezTo>
                  <a:cubicBezTo>
                    <a:pt x="291" y="2"/>
                    <a:pt x="264" y="0"/>
                    <a:pt x="245" y="0"/>
                  </a:cubicBezTo>
                  <a:lnTo>
                    <a:pt x="245" y="17"/>
                  </a:lnTo>
                  <a:cubicBezTo>
                    <a:pt x="301" y="17"/>
                    <a:pt x="301" y="42"/>
                    <a:pt x="301" y="57"/>
                  </a:cubicBezTo>
                  <a:lnTo>
                    <a:pt x="301" y="290"/>
                  </a:lnTo>
                  <a:lnTo>
                    <a:pt x="109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6" name="Freeform 135"/>
            <p:cNvSpPr>
              <a:spLocks/>
            </p:cNvSpPr>
            <p:nvPr/>
          </p:nvSpPr>
          <p:spPr bwMode="auto">
            <a:xfrm>
              <a:off x="3152775" y="2941638"/>
              <a:ext cx="80963" cy="95250"/>
            </a:xfrm>
            <a:custGeom>
              <a:avLst/>
              <a:gdLst>
                <a:gd name="T0" fmla="*/ 300 w 315"/>
                <a:gd name="T1" fmla="*/ 0 h 370"/>
                <a:gd name="T2" fmla="*/ 0 w 315"/>
                <a:gd name="T3" fmla="*/ 0 h 370"/>
                <a:gd name="T4" fmla="*/ 0 w 315"/>
                <a:gd name="T5" fmla="*/ 16 h 370"/>
                <a:gd name="T6" fmla="*/ 14 w 315"/>
                <a:gd name="T7" fmla="*/ 16 h 370"/>
                <a:gd name="T8" fmla="*/ 57 w 315"/>
                <a:gd name="T9" fmla="*/ 42 h 370"/>
                <a:gd name="T10" fmla="*/ 57 w 315"/>
                <a:gd name="T11" fmla="*/ 328 h 370"/>
                <a:gd name="T12" fmla="*/ 14 w 315"/>
                <a:gd name="T13" fmla="*/ 354 h 370"/>
                <a:gd name="T14" fmla="*/ 0 w 315"/>
                <a:gd name="T15" fmla="*/ 354 h 370"/>
                <a:gd name="T16" fmla="*/ 0 w 315"/>
                <a:gd name="T17" fmla="*/ 370 h 370"/>
                <a:gd name="T18" fmla="*/ 83 w 315"/>
                <a:gd name="T19" fmla="*/ 369 h 370"/>
                <a:gd name="T20" fmla="*/ 175 w 315"/>
                <a:gd name="T21" fmla="*/ 370 h 370"/>
                <a:gd name="T22" fmla="*/ 175 w 315"/>
                <a:gd name="T23" fmla="*/ 354 h 370"/>
                <a:gd name="T24" fmla="*/ 157 w 315"/>
                <a:gd name="T25" fmla="*/ 354 h 370"/>
                <a:gd name="T26" fmla="*/ 105 w 315"/>
                <a:gd name="T27" fmla="*/ 327 h 370"/>
                <a:gd name="T28" fmla="*/ 105 w 315"/>
                <a:gd name="T29" fmla="*/ 193 h 370"/>
                <a:gd name="T30" fmla="*/ 152 w 315"/>
                <a:gd name="T31" fmla="*/ 193 h 370"/>
                <a:gd name="T32" fmla="*/ 210 w 315"/>
                <a:gd name="T33" fmla="*/ 257 h 370"/>
                <a:gd name="T34" fmla="*/ 224 w 315"/>
                <a:gd name="T35" fmla="*/ 257 h 370"/>
                <a:gd name="T36" fmla="*/ 224 w 315"/>
                <a:gd name="T37" fmla="*/ 112 h 370"/>
                <a:gd name="T38" fmla="*/ 210 w 315"/>
                <a:gd name="T39" fmla="*/ 112 h 370"/>
                <a:gd name="T40" fmla="*/ 152 w 315"/>
                <a:gd name="T41" fmla="*/ 176 h 370"/>
                <a:gd name="T42" fmla="*/ 105 w 315"/>
                <a:gd name="T43" fmla="*/ 176 h 370"/>
                <a:gd name="T44" fmla="*/ 105 w 315"/>
                <a:gd name="T45" fmla="*/ 38 h 370"/>
                <a:gd name="T46" fmla="*/ 132 w 315"/>
                <a:gd name="T47" fmla="*/ 16 h 370"/>
                <a:gd name="T48" fmla="*/ 197 w 315"/>
                <a:gd name="T49" fmla="*/ 16 h 370"/>
                <a:gd name="T50" fmla="*/ 302 w 315"/>
                <a:gd name="T51" fmla="*/ 122 h 370"/>
                <a:gd name="T52" fmla="*/ 315 w 315"/>
                <a:gd name="T53" fmla="*/ 122 h 370"/>
                <a:gd name="T54" fmla="*/ 300 w 315"/>
                <a:gd name="T55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15" h="370">
                  <a:moveTo>
                    <a:pt x="300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4" y="16"/>
                  </a:lnTo>
                  <a:cubicBezTo>
                    <a:pt x="56" y="16"/>
                    <a:pt x="57" y="22"/>
                    <a:pt x="57" y="42"/>
                  </a:cubicBezTo>
                  <a:lnTo>
                    <a:pt x="57" y="328"/>
                  </a:lnTo>
                  <a:cubicBezTo>
                    <a:pt x="57" y="348"/>
                    <a:pt x="56" y="354"/>
                    <a:pt x="14" y="354"/>
                  </a:cubicBezTo>
                  <a:lnTo>
                    <a:pt x="0" y="354"/>
                  </a:lnTo>
                  <a:lnTo>
                    <a:pt x="0" y="370"/>
                  </a:lnTo>
                  <a:cubicBezTo>
                    <a:pt x="20" y="369"/>
                    <a:pt x="62" y="369"/>
                    <a:pt x="83" y="369"/>
                  </a:cubicBezTo>
                  <a:cubicBezTo>
                    <a:pt x="106" y="369"/>
                    <a:pt x="155" y="369"/>
                    <a:pt x="175" y="370"/>
                  </a:cubicBezTo>
                  <a:lnTo>
                    <a:pt x="175" y="354"/>
                  </a:lnTo>
                  <a:lnTo>
                    <a:pt x="157" y="354"/>
                  </a:lnTo>
                  <a:cubicBezTo>
                    <a:pt x="105" y="354"/>
                    <a:pt x="105" y="346"/>
                    <a:pt x="105" y="327"/>
                  </a:cubicBezTo>
                  <a:lnTo>
                    <a:pt x="105" y="193"/>
                  </a:lnTo>
                  <a:lnTo>
                    <a:pt x="152" y="193"/>
                  </a:lnTo>
                  <a:cubicBezTo>
                    <a:pt x="205" y="193"/>
                    <a:pt x="210" y="211"/>
                    <a:pt x="210" y="257"/>
                  </a:cubicBezTo>
                  <a:lnTo>
                    <a:pt x="224" y="257"/>
                  </a:lnTo>
                  <a:lnTo>
                    <a:pt x="224" y="112"/>
                  </a:lnTo>
                  <a:lnTo>
                    <a:pt x="210" y="112"/>
                  </a:lnTo>
                  <a:cubicBezTo>
                    <a:pt x="210" y="158"/>
                    <a:pt x="205" y="176"/>
                    <a:pt x="152" y="176"/>
                  </a:cubicBezTo>
                  <a:lnTo>
                    <a:pt x="105" y="176"/>
                  </a:lnTo>
                  <a:lnTo>
                    <a:pt x="105" y="38"/>
                  </a:lnTo>
                  <a:cubicBezTo>
                    <a:pt x="105" y="20"/>
                    <a:pt x="106" y="16"/>
                    <a:pt x="132" y="16"/>
                  </a:cubicBezTo>
                  <a:lnTo>
                    <a:pt x="197" y="16"/>
                  </a:lnTo>
                  <a:cubicBezTo>
                    <a:pt x="279" y="16"/>
                    <a:pt x="293" y="47"/>
                    <a:pt x="302" y="122"/>
                  </a:cubicBezTo>
                  <a:lnTo>
                    <a:pt x="315" y="122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7" name="Freeform 136"/>
            <p:cNvSpPr>
              <a:spLocks/>
            </p:cNvSpPr>
            <p:nvPr/>
          </p:nvSpPr>
          <p:spPr bwMode="auto">
            <a:xfrm>
              <a:off x="3246438" y="2938463"/>
              <a:ext cx="61913" cy="101600"/>
            </a:xfrm>
            <a:custGeom>
              <a:avLst/>
              <a:gdLst>
                <a:gd name="T0" fmla="*/ 160 w 241"/>
                <a:gd name="T1" fmla="*/ 173 h 396"/>
                <a:gd name="T2" fmla="*/ 90 w 241"/>
                <a:gd name="T3" fmla="*/ 156 h 396"/>
                <a:gd name="T4" fmla="*/ 35 w 241"/>
                <a:gd name="T5" fmla="*/ 87 h 396"/>
                <a:gd name="T6" fmla="*/ 107 w 241"/>
                <a:gd name="T7" fmla="*/ 15 h 396"/>
                <a:gd name="T8" fmla="*/ 213 w 241"/>
                <a:gd name="T9" fmla="*/ 129 h 396"/>
                <a:gd name="T10" fmla="*/ 220 w 241"/>
                <a:gd name="T11" fmla="*/ 136 h 396"/>
                <a:gd name="T12" fmla="*/ 227 w 241"/>
                <a:gd name="T13" fmla="*/ 123 h 396"/>
                <a:gd name="T14" fmla="*/ 227 w 241"/>
                <a:gd name="T15" fmla="*/ 13 h 396"/>
                <a:gd name="T16" fmla="*/ 221 w 241"/>
                <a:gd name="T17" fmla="*/ 0 h 396"/>
                <a:gd name="T18" fmla="*/ 212 w 241"/>
                <a:gd name="T19" fmla="*/ 7 h 396"/>
                <a:gd name="T20" fmla="*/ 193 w 241"/>
                <a:gd name="T21" fmla="*/ 38 h 396"/>
                <a:gd name="T22" fmla="*/ 106 w 241"/>
                <a:gd name="T23" fmla="*/ 0 h 396"/>
                <a:gd name="T24" fmla="*/ 0 w 241"/>
                <a:gd name="T25" fmla="*/ 106 h 396"/>
                <a:gd name="T26" fmla="*/ 71 w 241"/>
                <a:gd name="T27" fmla="*/ 206 h 396"/>
                <a:gd name="T28" fmla="*/ 143 w 241"/>
                <a:gd name="T29" fmla="*/ 224 h 396"/>
                <a:gd name="T30" fmla="*/ 190 w 241"/>
                <a:gd name="T31" fmla="*/ 251 h 396"/>
                <a:gd name="T32" fmla="*/ 206 w 241"/>
                <a:gd name="T33" fmla="*/ 301 h 396"/>
                <a:gd name="T34" fmla="*/ 133 w 241"/>
                <a:gd name="T35" fmla="*/ 380 h 396"/>
                <a:gd name="T36" fmla="*/ 47 w 241"/>
                <a:gd name="T37" fmla="*/ 350 h 396"/>
                <a:gd name="T38" fmla="*/ 13 w 241"/>
                <a:gd name="T39" fmla="*/ 266 h 396"/>
                <a:gd name="T40" fmla="*/ 7 w 241"/>
                <a:gd name="T41" fmla="*/ 261 h 396"/>
                <a:gd name="T42" fmla="*/ 0 w 241"/>
                <a:gd name="T43" fmla="*/ 274 h 396"/>
                <a:gd name="T44" fmla="*/ 0 w 241"/>
                <a:gd name="T45" fmla="*/ 383 h 396"/>
                <a:gd name="T46" fmla="*/ 6 w 241"/>
                <a:gd name="T47" fmla="*/ 396 h 396"/>
                <a:gd name="T48" fmla="*/ 14 w 241"/>
                <a:gd name="T49" fmla="*/ 389 h 396"/>
                <a:gd name="T50" fmla="*/ 33 w 241"/>
                <a:gd name="T51" fmla="*/ 358 h 396"/>
                <a:gd name="T52" fmla="*/ 134 w 241"/>
                <a:gd name="T53" fmla="*/ 396 h 396"/>
                <a:gd name="T54" fmla="*/ 241 w 241"/>
                <a:gd name="T55" fmla="*/ 283 h 396"/>
                <a:gd name="T56" fmla="*/ 160 w 241"/>
                <a:gd name="T57" fmla="*/ 1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1" h="396">
                  <a:moveTo>
                    <a:pt x="160" y="173"/>
                  </a:moveTo>
                  <a:lnTo>
                    <a:pt x="90" y="156"/>
                  </a:lnTo>
                  <a:cubicBezTo>
                    <a:pt x="56" y="148"/>
                    <a:pt x="35" y="118"/>
                    <a:pt x="35" y="87"/>
                  </a:cubicBezTo>
                  <a:cubicBezTo>
                    <a:pt x="35" y="48"/>
                    <a:pt x="64" y="15"/>
                    <a:pt x="107" y="15"/>
                  </a:cubicBezTo>
                  <a:cubicBezTo>
                    <a:pt x="198" y="15"/>
                    <a:pt x="210" y="105"/>
                    <a:pt x="213" y="129"/>
                  </a:cubicBezTo>
                  <a:cubicBezTo>
                    <a:pt x="214" y="132"/>
                    <a:pt x="214" y="136"/>
                    <a:pt x="220" y="136"/>
                  </a:cubicBezTo>
                  <a:cubicBezTo>
                    <a:pt x="227" y="136"/>
                    <a:pt x="227" y="133"/>
                    <a:pt x="227" y="123"/>
                  </a:cubicBezTo>
                  <a:lnTo>
                    <a:pt x="227" y="13"/>
                  </a:lnTo>
                  <a:cubicBezTo>
                    <a:pt x="227" y="4"/>
                    <a:pt x="227" y="0"/>
                    <a:pt x="221" y="0"/>
                  </a:cubicBezTo>
                  <a:cubicBezTo>
                    <a:pt x="217" y="0"/>
                    <a:pt x="216" y="0"/>
                    <a:pt x="212" y="7"/>
                  </a:cubicBezTo>
                  <a:lnTo>
                    <a:pt x="193" y="38"/>
                  </a:lnTo>
                  <a:cubicBezTo>
                    <a:pt x="177" y="22"/>
                    <a:pt x="155" y="0"/>
                    <a:pt x="106" y="0"/>
                  </a:cubicBezTo>
                  <a:cubicBezTo>
                    <a:pt x="45" y="0"/>
                    <a:pt x="0" y="48"/>
                    <a:pt x="0" y="106"/>
                  </a:cubicBezTo>
                  <a:cubicBezTo>
                    <a:pt x="0" y="151"/>
                    <a:pt x="29" y="191"/>
                    <a:pt x="71" y="206"/>
                  </a:cubicBezTo>
                  <a:cubicBezTo>
                    <a:pt x="77" y="208"/>
                    <a:pt x="105" y="214"/>
                    <a:pt x="143" y="224"/>
                  </a:cubicBezTo>
                  <a:cubicBezTo>
                    <a:pt x="158" y="227"/>
                    <a:pt x="174" y="231"/>
                    <a:pt x="190" y="251"/>
                  </a:cubicBezTo>
                  <a:cubicBezTo>
                    <a:pt x="201" y="266"/>
                    <a:pt x="206" y="284"/>
                    <a:pt x="206" y="301"/>
                  </a:cubicBezTo>
                  <a:cubicBezTo>
                    <a:pt x="206" y="340"/>
                    <a:pt x="179" y="380"/>
                    <a:pt x="133" y="380"/>
                  </a:cubicBezTo>
                  <a:cubicBezTo>
                    <a:pt x="118" y="380"/>
                    <a:pt x="76" y="377"/>
                    <a:pt x="47" y="350"/>
                  </a:cubicBezTo>
                  <a:cubicBezTo>
                    <a:pt x="15" y="321"/>
                    <a:pt x="14" y="286"/>
                    <a:pt x="13" y="266"/>
                  </a:cubicBezTo>
                  <a:cubicBezTo>
                    <a:pt x="13" y="261"/>
                    <a:pt x="8" y="261"/>
                    <a:pt x="7" y="261"/>
                  </a:cubicBezTo>
                  <a:cubicBezTo>
                    <a:pt x="0" y="261"/>
                    <a:pt x="0" y="264"/>
                    <a:pt x="0" y="274"/>
                  </a:cubicBezTo>
                  <a:lnTo>
                    <a:pt x="0" y="383"/>
                  </a:lnTo>
                  <a:cubicBezTo>
                    <a:pt x="0" y="393"/>
                    <a:pt x="0" y="396"/>
                    <a:pt x="6" y="396"/>
                  </a:cubicBezTo>
                  <a:cubicBezTo>
                    <a:pt x="10" y="396"/>
                    <a:pt x="10" y="395"/>
                    <a:pt x="14" y="389"/>
                  </a:cubicBezTo>
                  <a:cubicBezTo>
                    <a:pt x="14" y="389"/>
                    <a:pt x="15" y="387"/>
                    <a:pt x="33" y="358"/>
                  </a:cubicBezTo>
                  <a:cubicBezTo>
                    <a:pt x="50" y="377"/>
                    <a:pt x="85" y="396"/>
                    <a:pt x="134" y="396"/>
                  </a:cubicBezTo>
                  <a:cubicBezTo>
                    <a:pt x="198" y="396"/>
                    <a:pt x="241" y="343"/>
                    <a:pt x="241" y="283"/>
                  </a:cubicBezTo>
                  <a:cubicBezTo>
                    <a:pt x="241" y="229"/>
                    <a:pt x="205" y="184"/>
                    <a:pt x="160" y="1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8" name="Freeform 137"/>
            <p:cNvSpPr>
              <a:spLocks noEditPoints="1"/>
            </p:cNvSpPr>
            <p:nvPr/>
          </p:nvSpPr>
          <p:spPr bwMode="auto">
            <a:xfrm>
              <a:off x="3321050" y="2941638"/>
              <a:ext cx="96838" cy="98425"/>
            </a:xfrm>
            <a:custGeom>
              <a:avLst/>
              <a:gdLst>
                <a:gd name="T0" fmla="*/ 103 w 380"/>
                <a:gd name="T1" fmla="*/ 180 h 384"/>
                <a:gd name="T2" fmla="*/ 103 w 380"/>
                <a:gd name="T3" fmla="*/ 39 h 384"/>
                <a:gd name="T4" fmla="*/ 115 w 380"/>
                <a:gd name="T5" fmla="*/ 18 h 384"/>
                <a:gd name="T6" fmla="*/ 147 w 380"/>
                <a:gd name="T7" fmla="*/ 17 h 384"/>
                <a:gd name="T8" fmla="*/ 257 w 380"/>
                <a:gd name="T9" fmla="*/ 98 h 384"/>
                <a:gd name="T10" fmla="*/ 164 w 380"/>
                <a:gd name="T11" fmla="*/ 180 h 384"/>
                <a:gd name="T12" fmla="*/ 103 w 380"/>
                <a:gd name="T13" fmla="*/ 180 h 384"/>
                <a:gd name="T14" fmla="*/ 218 w 380"/>
                <a:gd name="T15" fmla="*/ 187 h 384"/>
                <a:gd name="T16" fmla="*/ 314 w 380"/>
                <a:gd name="T17" fmla="*/ 98 h 384"/>
                <a:gd name="T18" fmla="*/ 171 w 380"/>
                <a:gd name="T19" fmla="*/ 0 h 384"/>
                <a:gd name="T20" fmla="*/ 0 w 380"/>
                <a:gd name="T21" fmla="*/ 0 h 384"/>
                <a:gd name="T22" fmla="*/ 0 w 380"/>
                <a:gd name="T23" fmla="*/ 17 h 384"/>
                <a:gd name="T24" fmla="*/ 13 w 380"/>
                <a:gd name="T25" fmla="*/ 17 h 384"/>
                <a:gd name="T26" fmla="*/ 56 w 380"/>
                <a:gd name="T27" fmla="*/ 42 h 384"/>
                <a:gd name="T28" fmla="*/ 56 w 380"/>
                <a:gd name="T29" fmla="*/ 330 h 384"/>
                <a:gd name="T30" fmla="*/ 13 w 380"/>
                <a:gd name="T31" fmla="*/ 356 h 384"/>
                <a:gd name="T32" fmla="*/ 0 w 380"/>
                <a:gd name="T33" fmla="*/ 356 h 384"/>
                <a:gd name="T34" fmla="*/ 0 w 380"/>
                <a:gd name="T35" fmla="*/ 372 h 384"/>
                <a:gd name="T36" fmla="*/ 80 w 380"/>
                <a:gd name="T37" fmla="*/ 371 h 384"/>
                <a:gd name="T38" fmla="*/ 159 w 380"/>
                <a:gd name="T39" fmla="*/ 372 h 384"/>
                <a:gd name="T40" fmla="*/ 159 w 380"/>
                <a:gd name="T41" fmla="*/ 356 h 384"/>
                <a:gd name="T42" fmla="*/ 146 w 380"/>
                <a:gd name="T43" fmla="*/ 356 h 384"/>
                <a:gd name="T44" fmla="*/ 103 w 380"/>
                <a:gd name="T45" fmla="*/ 330 h 384"/>
                <a:gd name="T46" fmla="*/ 103 w 380"/>
                <a:gd name="T47" fmla="*/ 192 h 384"/>
                <a:gd name="T48" fmla="*/ 166 w 380"/>
                <a:gd name="T49" fmla="*/ 192 h 384"/>
                <a:gd name="T50" fmla="*/ 216 w 380"/>
                <a:gd name="T51" fmla="*/ 210 h 384"/>
                <a:gd name="T52" fmla="*/ 237 w 380"/>
                <a:gd name="T53" fmla="*/ 283 h 384"/>
                <a:gd name="T54" fmla="*/ 260 w 380"/>
                <a:gd name="T55" fmla="*/ 362 h 384"/>
                <a:gd name="T56" fmla="*/ 328 w 380"/>
                <a:gd name="T57" fmla="*/ 384 h 384"/>
                <a:gd name="T58" fmla="*/ 380 w 380"/>
                <a:gd name="T59" fmla="*/ 325 h 384"/>
                <a:gd name="T60" fmla="*/ 373 w 380"/>
                <a:gd name="T61" fmla="*/ 315 h 384"/>
                <a:gd name="T62" fmla="*/ 367 w 380"/>
                <a:gd name="T63" fmla="*/ 324 h 384"/>
                <a:gd name="T64" fmla="*/ 331 w 380"/>
                <a:gd name="T65" fmla="*/ 372 h 384"/>
                <a:gd name="T66" fmla="*/ 292 w 380"/>
                <a:gd name="T67" fmla="*/ 294 h 384"/>
                <a:gd name="T68" fmla="*/ 285 w 380"/>
                <a:gd name="T69" fmla="*/ 250 h 384"/>
                <a:gd name="T70" fmla="*/ 218 w 380"/>
                <a:gd name="T71" fmla="*/ 187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80" h="384">
                  <a:moveTo>
                    <a:pt x="103" y="180"/>
                  </a:moveTo>
                  <a:lnTo>
                    <a:pt x="103" y="39"/>
                  </a:lnTo>
                  <a:cubicBezTo>
                    <a:pt x="103" y="26"/>
                    <a:pt x="103" y="20"/>
                    <a:pt x="115" y="18"/>
                  </a:cubicBezTo>
                  <a:cubicBezTo>
                    <a:pt x="121" y="17"/>
                    <a:pt x="136" y="17"/>
                    <a:pt x="147" y="17"/>
                  </a:cubicBezTo>
                  <a:cubicBezTo>
                    <a:pt x="196" y="17"/>
                    <a:pt x="257" y="19"/>
                    <a:pt x="257" y="98"/>
                  </a:cubicBezTo>
                  <a:cubicBezTo>
                    <a:pt x="257" y="136"/>
                    <a:pt x="244" y="180"/>
                    <a:pt x="164" y="180"/>
                  </a:cubicBezTo>
                  <a:lnTo>
                    <a:pt x="103" y="180"/>
                  </a:lnTo>
                  <a:close/>
                  <a:moveTo>
                    <a:pt x="218" y="187"/>
                  </a:moveTo>
                  <a:cubicBezTo>
                    <a:pt x="271" y="174"/>
                    <a:pt x="314" y="141"/>
                    <a:pt x="314" y="98"/>
                  </a:cubicBezTo>
                  <a:cubicBezTo>
                    <a:pt x="314" y="46"/>
                    <a:pt x="251" y="0"/>
                    <a:pt x="171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13" y="17"/>
                  </a:lnTo>
                  <a:cubicBezTo>
                    <a:pt x="55" y="17"/>
                    <a:pt x="56" y="23"/>
                    <a:pt x="56" y="42"/>
                  </a:cubicBezTo>
                  <a:lnTo>
                    <a:pt x="56" y="330"/>
                  </a:lnTo>
                  <a:cubicBezTo>
                    <a:pt x="56" y="350"/>
                    <a:pt x="55" y="356"/>
                    <a:pt x="13" y="356"/>
                  </a:cubicBezTo>
                  <a:lnTo>
                    <a:pt x="0" y="356"/>
                  </a:lnTo>
                  <a:lnTo>
                    <a:pt x="0" y="372"/>
                  </a:lnTo>
                  <a:cubicBezTo>
                    <a:pt x="20" y="371"/>
                    <a:pt x="58" y="371"/>
                    <a:pt x="80" y="371"/>
                  </a:cubicBezTo>
                  <a:cubicBezTo>
                    <a:pt x="101" y="371"/>
                    <a:pt x="140" y="371"/>
                    <a:pt x="159" y="372"/>
                  </a:cubicBezTo>
                  <a:lnTo>
                    <a:pt x="159" y="356"/>
                  </a:lnTo>
                  <a:lnTo>
                    <a:pt x="146" y="356"/>
                  </a:lnTo>
                  <a:cubicBezTo>
                    <a:pt x="104" y="356"/>
                    <a:pt x="103" y="350"/>
                    <a:pt x="103" y="330"/>
                  </a:cubicBezTo>
                  <a:lnTo>
                    <a:pt x="103" y="192"/>
                  </a:lnTo>
                  <a:lnTo>
                    <a:pt x="166" y="192"/>
                  </a:lnTo>
                  <a:cubicBezTo>
                    <a:pt x="175" y="192"/>
                    <a:pt x="197" y="192"/>
                    <a:pt x="216" y="210"/>
                  </a:cubicBezTo>
                  <a:cubicBezTo>
                    <a:pt x="237" y="230"/>
                    <a:pt x="237" y="247"/>
                    <a:pt x="237" y="283"/>
                  </a:cubicBezTo>
                  <a:cubicBezTo>
                    <a:pt x="237" y="319"/>
                    <a:pt x="237" y="341"/>
                    <a:pt x="260" y="362"/>
                  </a:cubicBezTo>
                  <a:cubicBezTo>
                    <a:pt x="282" y="381"/>
                    <a:pt x="312" y="384"/>
                    <a:pt x="328" y="384"/>
                  </a:cubicBezTo>
                  <a:cubicBezTo>
                    <a:pt x="371" y="384"/>
                    <a:pt x="380" y="340"/>
                    <a:pt x="380" y="325"/>
                  </a:cubicBezTo>
                  <a:cubicBezTo>
                    <a:pt x="380" y="321"/>
                    <a:pt x="380" y="315"/>
                    <a:pt x="373" y="315"/>
                  </a:cubicBezTo>
                  <a:cubicBezTo>
                    <a:pt x="367" y="315"/>
                    <a:pt x="367" y="320"/>
                    <a:pt x="367" y="324"/>
                  </a:cubicBezTo>
                  <a:cubicBezTo>
                    <a:pt x="363" y="363"/>
                    <a:pt x="344" y="372"/>
                    <a:pt x="331" y="372"/>
                  </a:cubicBezTo>
                  <a:cubicBezTo>
                    <a:pt x="304" y="372"/>
                    <a:pt x="299" y="345"/>
                    <a:pt x="292" y="294"/>
                  </a:cubicBezTo>
                  <a:lnTo>
                    <a:pt x="285" y="250"/>
                  </a:lnTo>
                  <a:cubicBezTo>
                    <a:pt x="275" y="215"/>
                    <a:pt x="248" y="197"/>
                    <a:pt x="218" y="18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9" name="Freeform 138"/>
            <p:cNvSpPr>
              <a:spLocks/>
            </p:cNvSpPr>
            <p:nvPr/>
          </p:nvSpPr>
          <p:spPr bwMode="auto">
            <a:xfrm>
              <a:off x="3425825" y="2943225"/>
              <a:ext cx="55563" cy="93663"/>
            </a:xfrm>
            <a:custGeom>
              <a:avLst/>
              <a:gdLst>
                <a:gd name="T0" fmla="*/ 42 w 217"/>
                <a:gd name="T1" fmla="*/ 322 h 363"/>
                <a:gd name="T2" fmla="*/ 99 w 217"/>
                <a:gd name="T3" fmla="*/ 265 h 363"/>
                <a:gd name="T4" fmla="*/ 217 w 217"/>
                <a:gd name="T5" fmla="*/ 106 h 363"/>
                <a:gd name="T6" fmla="*/ 102 w 217"/>
                <a:gd name="T7" fmla="*/ 0 h 363"/>
                <a:gd name="T8" fmla="*/ 0 w 217"/>
                <a:gd name="T9" fmla="*/ 99 h 363"/>
                <a:gd name="T10" fmla="*/ 29 w 217"/>
                <a:gd name="T11" fmla="*/ 129 h 363"/>
                <a:gd name="T12" fmla="*/ 57 w 217"/>
                <a:gd name="T13" fmla="*/ 101 h 363"/>
                <a:gd name="T14" fmla="*/ 28 w 217"/>
                <a:gd name="T15" fmla="*/ 72 h 363"/>
                <a:gd name="T16" fmla="*/ 21 w 217"/>
                <a:gd name="T17" fmla="*/ 73 h 363"/>
                <a:gd name="T18" fmla="*/ 95 w 217"/>
                <a:gd name="T19" fmla="*/ 17 h 363"/>
                <a:gd name="T20" fmla="*/ 168 w 217"/>
                <a:gd name="T21" fmla="*/ 106 h 363"/>
                <a:gd name="T22" fmla="*/ 110 w 217"/>
                <a:gd name="T23" fmla="*/ 227 h 363"/>
                <a:gd name="T24" fmla="*/ 6 w 217"/>
                <a:gd name="T25" fmla="*/ 343 h 363"/>
                <a:gd name="T26" fmla="*/ 0 w 217"/>
                <a:gd name="T27" fmla="*/ 363 h 363"/>
                <a:gd name="T28" fmla="*/ 202 w 217"/>
                <a:gd name="T29" fmla="*/ 363 h 363"/>
                <a:gd name="T30" fmla="*/ 217 w 217"/>
                <a:gd name="T31" fmla="*/ 269 h 363"/>
                <a:gd name="T32" fmla="*/ 204 w 217"/>
                <a:gd name="T33" fmla="*/ 269 h 363"/>
                <a:gd name="T34" fmla="*/ 192 w 217"/>
                <a:gd name="T35" fmla="*/ 317 h 363"/>
                <a:gd name="T36" fmla="*/ 140 w 217"/>
                <a:gd name="T37" fmla="*/ 322 h 363"/>
                <a:gd name="T38" fmla="*/ 42 w 217"/>
                <a:gd name="T39" fmla="*/ 32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7" h="363">
                  <a:moveTo>
                    <a:pt x="42" y="322"/>
                  </a:moveTo>
                  <a:lnTo>
                    <a:pt x="99" y="265"/>
                  </a:lnTo>
                  <a:cubicBezTo>
                    <a:pt x="184" y="190"/>
                    <a:pt x="217" y="160"/>
                    <a:pt x="217" y="106"/>
                  </a:cubicBezTo>
                  <a:cubicBezTo>
                    <a:pt x="217" y="44"/>
                    <a:pt x="168" y="0"/>
                    <a:pt x="102" y="0"/>
                  </a:cubicBezTo>
                  <a:cubicBezTo>
                    <a:pt x="40" y="0"/>
                    <a:pt x="0" y="50"/>
                    <a:pt x="0" y="99"/>
                  </a:cubicBezTo>
                  <a:cubicBezTo>
                    <a:pt x="0" y="129"/>
                    <a:pt x="27" y="129"/>
                    <a:pt x="29" y="129"/>
                  </a:cubicBezTo>
                  <a:cubicBezTo>
                    <a:pt x="38" y="129"/>
                    <a:pt x="57" y="123"/>
                    <a:pt x="57" y="101"/>
                  </a:cubicBezTo>
                  <a:cubicBezTo>
                    <a:pt x="57" y="86"/>
                    <a:pt x="47" y="72"/>
                    <a:pt x="28" y="72"/>
                  </a:cubicBezTo>
                  <a:cubicBezTo>
                    <a:pt x="24" y="72"/>
                    <a:pt x="23" y="72"/>
                    <a:pt x="21" y="73"/>
                  </a:cubicBezTo>
                  <a:cubicBezTo>
                    <a:pt x="33" y="37"/>
                    <a:pt x="63" y="17"/>
                    <a:pt x="95" y="17"/>
                  </a:cubicBezTo>
                  <a:cubicBezTo>
                    <a:pt x="144" y="17"/>
                    <a:pt x="168" y="61"/>
                    <a:pt x="168" y="106"/>
                  </a:cubicBezTo>
                  <a:cubicBezTo>
                    <a:pt x="168" y="150"/>
                    <a:pt x="140" y="193"/>
                    <a:pt x="110" y="227"/>
                  </a:cubicBezTo>
                  <a:lnTo>
                    <a:pt x="6" y="343"/>
                  </a:lnTo>
                  <a:cubicBezTo>
                    <a:pt x="0" y="349"/>
                    <a:pt x="0" y="350"/>
                    <a:pt x="0" y="363"/>
                  </a:cubicBezTo>
                  <a:lnTo>
                    <a:pt x="202" y="363"/>
                  </a:lnTo>
                  <a:lnTo>
                    <a:pt x="217" y="269"/>
                  </a:lnTo>
                  <a:lnTo>
                    <a:pt x="204" y="269"/>
                  </a:lnTo>
                  <a:cubicBezTo>
                    <a:pt x="201" y="285"/>
                    <a:pt x="197" y="309"/>
                    <a:pt x="192" y="317"/>
                  </a:cubicBezTo>
                  <a:cubicBezTo>
                    <a:pt x="188" y="322"/>
                    <a:pt x="152" y="322"/>
                    <a:pt x="140" y="322"/>
                  </a:cubicBezTo>
                  <a:lnTo>
                    <a:pt x="42" y="32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0" name="Freeform 139"/>
            <p:cNvSpPr>
              <a:spLocks/>
            </p:cNvSpPr>
            <p:nvPr/>
          </p:nvSpPr>
          <p:spPr bwMode="auto">
            <a:xfrm>
              <a:off x="5148263" y="2941638"/>
              <a:ext cx="95250" cy="95250"/>
            </a:xfrm>
            <a:custGeom>
              <a:avLst/>
              <a:gdLst>
                <a:gd name="T0" fmla="*/ 108 w 373"/>
                <a:gd name="T1" fmla="*/ 7 h 372"/>
                <a:gd name="T2" fmla="*/ 93 w 373"/>
                <a:gd name="T3" fmla="*/ 0 h 372"/>
                <a:gd name="T4" fmla="*/ 0 w 373"/>
                <a:gd name="T5" fmla="*/ 0 h 372"/>
                <a:gd name="T6" fmla="*/ 0 w 373"/>
                <a:gd name="T7" fmla="*/ 17 h 372"/>
                <a:gd name="T8" fmla="*/ 16 w 373"/>
                <a:gd name="T9" fmla="*/ 17 h 372"/>
                <a:gd name="T10" fmla="*/ 43 w 373"/>
                <a:gd name="T11" fmla="*/ 18 h 372"/>
                <a:gd name="T12" fmla="*/ 56 w 373"/>
                <a:gd name="T13" fmla="*/ 30 h 372"/>
                <a:gd name="T14" fmla="*/ 56 w 373"/>
                <a:gd name="T15" fmla="*/ 315 h 372"/>
                <a:gd name="T16" fmla="*/ 0 w 373"/>
                <a:gd name="T17" fmla="*/ 356 h 372"/>
                <a:gd name="T18" fmla="*/ 0 w 373"/>
                <a:gd name="T19" fmla="*/ 372 h 372"/>
                <a:gd name="T20" fmla="*/ 64 w 373"/>
                <a:gd name="T21" fmla="*/ 371 h 372"/>
                <a:gd name="T22" fmla="*/ 128 w 373"/>
                <a:gd name="T23" fmla="*/ 372 h 372"/>
                <a:gd name="T24" fmla="*/ 128 w 373"/>
                <a:gd name="T25" fmla="*/ 356 h 372"/>
                <a:gd name="T26" fmla="*/ 71 w 373"/>
                <a:gd name="T27" fmla="*/ 315 h 372"/>
                <a:gd name="T28" fmla="*/ 71 w 373"/>
                <a:gd name="T29" fmla="*/ 32 h 372"/>
                <a:gd name="T30" fmla="*/ 77 w 373"/>
                <a:gd name="T31" fmla="*/ 38 h 372"/>
                <a:gd name="T32" fmla="*/ 299 w 373"/>
                <a:gd name="T33" fmla="*/ 365 h 372"/>
                <a:gd name="T34" fmla="*/ 309 w 373"/>
                <a:gd name="T35" fmla="*/ 372 h 372"/>
                <a:gd name="T36" fmla="*/ 316 w 373"/>
                <a:gd name="T37" fmla="*/ 358 h 372"/>
                <a:gd name="T38" fmla="*/ 316 w 373"/>
                <a:gd name="T39" fmla="*/ 57 h 372"/>
                <a:gd name="T40" fmla="*/ 373 w 373"/>
                <a:gd name="T41" fmla="*/ 17 h 372"/>
                <a:gd name="T42" fmla="*/ 373 w 373"/>
                <a:gd name="T43" fmla="*/ 0 h 372"/>
                <a:gd name="T44" fmla="*/ 309 w 373"/>
                <a:gd name="T45" fmla="*/ 2 h 372"/>
                <a:gd name="T46" fmla="*/ 245 w 373"/>
                <a:gd name="T47" fmla="*/ 0 h 372"/>
                <a:gd name="T48" fmla="*/ 245 w 373"/>
                <a:gd name="T49" fmla="*/ 17 h 372"/>
                <a:gd name="T50" fmla="*/ 301 w 373"/>
                <a:gd name="T51" fmla="*/ 57 h 372"/>
                <a:gd name="T52" fmla="*/ 301 w 373"/>
                <a:gd name="T53" fmla="*/ 290 h 372"/>
                <a:gd name="T54" fmla="*/ 108 w 373"/>
                <a:gd name="T55" fmla="*/ 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73" h="372">
                  <a:moveTo>
                    <a:pt x="108" y="7"/>
                  </a:moveTo>
                  <a:cubicBezTo>
                    <a:pt x="104" y="0"/>
                    <a:pt x="103" y="0"/>
                    <a:pt x="93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16" y="17"/>
                  </a:lnTo>
                  <a:cubicBezTo>
                    <a:pt x="24" y="17"/>
                    <a:pt x="35" y="17"/>
                    <a:pt x="43" y="18"/>
                  </a:cubicBezTo>
                  <a:cubicBezTo>
                    <a:pt x="56" y="20"/>
                    <a:pt x="56" y="20"/>
                    <a:pt x="56" y="30"/>
                  </a:cubicBezTo>
                  <a:lnTo>
                    <a:pt x="56" y="315"/>
                  </a:lnTo>
                  <a:cubicBezTo>
                    <a:pt x="56" y="330"/>
                    <a:pt x="56" y="356"/>
                    <a:pt x="0" y="356"/>
                  </a:cubicBezTo>
                  <a:lnTo>
                    <a:pt x="0" y="372"/>
                  </a:lnTo>
                  <a:cubicBezTo>
                    <a:pt x="19" y="372"/>
                    <a:pt x="46" y="371"/>
                    <a:pt x="64" y="371"/>
                  </a:cubicBezTo>
                  <a:cubicBezTo>
                    <a:pt x="82" y="371"/>
                    <a:pt x="108" y="372"/>
                    <a:pt x="128" y="372"/>
                  </a:cubicBezTo>
                  <a:lnTo>
                    <a:pt x="128" y="356"/>
                  </a:lnTo>
                  <a:cubicBezTo>
                    <a:pt x="71" y="356"/>
                    <a:pt x="71" y="330"/>
                    <a:pt x="71" y="315"/>
                  </a:cubicBezTo>
                  <a:lnTo>
                    <a:pt x="71" y="32"/>
                  </a:lnTo>
                  <a:cubicBezTo>
                    <a:pt x="74" y="34"/>
                    <a:pt x="75" y="35"/>
                    <a:pt x="77" y="38"/>
                  </a:cubicBezTo>
                  <a:lnTo>
                    <a:pt x="299" y="365"/>
                  </a:lnTo>
                  <a:cubicBezTo>
                    <a:pt x="304" y="372"/>
                    <a:pt x="305" y="372"/>
                    <a:pt x="309" y="372"/>
                  </a:cubicBezTo>
                  <a:cubicBezTo>
                    <a:pt x="316" y="372"/>
                    <a:pt x="316" y="369"/>
                    <a:pt x="316" y="358"/>
                  </a:cubicBezTo>
                  <a:lnTo>
                    <a:pt x="316" y="57"/>
                  </a:lnTo>
                  <a:cubicBezTo>
                    <a:pt x="316" y="42"/>
                    <a:pt x="316" y="17"/>
                    <a:pt x="373" y="17"/>
                  </a:cubicBezTo>
                  <a:lnTo>
                    <a:pt x="373" y="0"/>
                  </a:lnTo>
                  <a:cubicBezTo>
                    <a:pt x="353" y="0"/>
                    <a:pt x="327" y="2"/>
                    <a:pt x="309" y="2"/>
                  </a:cubicBezTo>
                  <a:cubicBezTo>
                    <a:pt x="291" y="2"/>
                    <a:pt x="264" y="0"/>
                    <a:pt x="245" y="0"/>
                  </a:cubicBezTo>
                  <a:lnTo>
                    <a:pt x="245" y="17"/>
                  </a:lnTo>
                  <a:cubicBezTo>
                    <a:pt x="301" y="17"/>
                    <a:pt x="301" y="42"/>
                    <a:pt x="301" y="57"/>
                  </a:cubicBezTo>
                  <a:lnTo>
                    <a:pt x="301" y="290"/>
                  </a:lnTo>
                  <a:lnTo>
                    <a:pt x="108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" name="Freeform 140"/>
            <p:cNvSpPr>
              <a:spLocks/>
            </p:cNvSpPr>
            <p:nvPr/>
          </p:nvSpPr>
          <p:spPr bwMode="auto">
            <a:xfrm>
              <a:off x="5251450" y="2941638"/>
              <a:ext cx="80963" cy="95250"/>
            </a:xfrm>
            <a:custGeom>
              <a:avLst/>
              <a:gdLst>
                <a:gd name="T0" fmla="*/ 300 w 315"/>
                <a:gd name="T1" fmla="*/ 0 h 370"/>
                <a:gd name="T2" fmla="*/ 0 w 315"/>
                <a:gd name="T3" fmla="*/ 0 h 370"/>
                <a:gd name="T4" fmla="*/ 0 w 315"/>
                <a:gd name="T5" fmla="*/ 16 h 370"/>
                <a:gd name="T6" fmla="*/ 13 w 315"/>
                <a:gd name="T7" fmla="*/ 16 h 370"/>
                <a:gd name="T8" fmla="*/ 56 w 315"/>
                <a:gd name="T9" fmla="*/ 42 h 370"/>
                <a:gd name="T10" fmla="*/ 56 w 315"/>
                <a:gd name="T11" fmla="*/ 328 h 370"/>
                <a:gd name="T12" fmla="*/ 13 w 315"/>
                <a:gd name="T13" fmla="*/ 354 h 370"/>
                <a:gd name="T14" fmla="*/ 0 w 315"/>
                <a:gd name="T15" fmla="*/ 354 h 370"/>
                <a:gd name="T16" fmla="*/ 0 w 315"/>
                <a:gd name="T17" fmla="*/ 370 h 370"/>
                <a:gd name="T18" fmla="*/ 83 w 315"/>
                <a:gd name="T19" fmla="*/ 369 h 370"/>
                <a:gd name="T20" fmla="*/ 175 w 315"/>
                <a:gd name="T21" fmla="*/ 370 h 370"/>
                <a:gd name="T22" fmla="*/ 175 w 315"/>
                <a:gd name="T23" fmla="*/ 354 h 370"/>
                <a:gd name="T24" fmla="*/ 157 w 315"/>
                <a:gd name="T25" fmla="*/ 354 h 370"/>
                <a:gd name="T26" fmla="*/ 105 w 315"/>
                <a:gd name="T27" fmla="*/ 327 h 370"/>
                <a:gd name="T28" fmla="*/ 105 w 315"/>
                <a:gd name="T29" fmla="*/ 193 h 370"/>
                <a:gd name="T30" fmla="*/ 152 w 315"/>
                <a:gd name="T31" fmla="*/ 193 h 370"/>
                <a:gd name="T32" fmla="*/ 210 w 315"/>
                <a:gd name="T33" fmla="*/ 257 h 370"/>
                <a:gd name="T34" fmla="*/ 223 w 315"/>
                <a:gd name="T35" fmla="*/ 257 h 370"/>
                <a:gd name="T36" fmla="*/ 223 w 315"/>
                <a:gd name="T37" fmla="*/ 112 h 370"/>
                <a:gd name="T38" fmla="*/ 210 w 315"/>
                <a:gd name="T39" fmla="*/ 112 h 370"/>
                <a:gd name="T40" fmla="*/ 152 w 315"/>
                <a:gd name="T41" fmla="*/ 176 h 370"/>
                <a:gd name="T42" fmla="*/ 105 w 315"/>
                <a:gd name="T43" fmla="*/ 176 h 370"/>
                <a:gd name="T44" fmla="*/ 105 w 315"/>
                <a:gd name="T45" fmla="*/ 38 h 370"/>
                <a:gd name="T46" fmla="*/ 131 w 315"/>
                <a:gd name="T47" fmla="*/ 16 h 370"/>
                <a:gd name="T48" fmla="*/ 197 w 315"/>
                <a:gd name="T49" fmla="*/ 16 h 370"/>
                <a:gd name="T50" fmla="*/ 301 w 315"/>
                <a:gd name="T51" fmla="*/ 122 h 370"/>
                <a:gd name="T52" fmla="*/ 315 w 315"/>
                <a:gd name="T53" fmla="*/ 122 h 370"/>
                <a:gd name="T54" fmla="*/ 300 w 315"/>
                <a:gd name="T55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15" h="370">
                  <a:moveTo>
                    <a:pt x="300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3" y="16"/>
                  </a:lnTo>
                  <a:cubicBezTo>
                    <a:pt x="55" y="16"/>
                    <a:pt x="56" y="22"/>
                    <a:pt x="56" y="42"/>
                  </a:cubicBezTo>
                  <a:lnTo>
                    <a:pt x="56" y="328"/>
                  </a:lnTo>
                  <a:cubicBezTo>
                    <a:pt x="56" y="348"/>
                    <a:pt x="55" y="354"/>
                    <a:pt x="13" y="354"/>
                  </a:cubicBezTo>
                  <a:lnTo>
                    <a:pt x="0" y="354"/>
                  </a:lnTo>
                  <a:lnTo>
                    <a:pt x="0" y="370"/>
                  </a:lnTo>
                  <a:cubicBezTo>
                    <a:pt x="19" y="369"/>
                    <a:pt x="62" y="369"/>
                    <a:pt x="83" y="369"/>
                  </a:cubicBezTo>
                  <a:cubicBezTo>
                    <a:pt x="105" y="369"/>
                    <a:pt x="155" y="369"/>
                    <a:pt x="175" y="370"/>
                  </a:cubicBezTo>
                  <a:lnTo>
                    <a:pt x="175" y="354"/>
                  </a:lnTo>
                  <a:lnTo>
                    <a:pt x="157" y="354"/>
                  </a:lnTo>
                  <a:cubicBezTo>
                    <a:pt x="105" y="354"/>
                    <a:pt x="105" y="346"/>
                    <a:pt x="105" y="327"/>
                  </a:cubicBezTo>
                  <a:lnTo>
                    <a:pt x="105" y="193"/>
                  </a:lnTo>
                  <a:lnTo>
                    <a:pt x="152" y="193"/>
                  </a:lnTo>
                  <a:cubicBezTo>
                    <a:pt x="204" y="193"/>
                    <a:pt x="210" y="211"/>
                    <a:pt x="210" y="257"/>
                  </a:cubicBezTo>
                  <a:lnTo>
                    <a:pt x="223" y="257"/>
                  </a:lnTo>
                  <a:lnTo>
                    <a:pt x="223" y="112"/>
                  </a:lnTo>
                  <a:lnTo>
                    <a:pt x="210" y="112"/>
                  </a:lnTo>
                  <a:cubicBezTo>
                    <a:pt x="210" y="158"/>
                    <a:pt x="204" y="176"/>
                    <a:pt x="152" y="176"/>
                  </a:cubicBezTo>
                  <a:lnTo>
                    <a:pt x="105" y="176"/>
                  </a:lnTo>
                  <a:lnTo>
                    <a:pt x="105" y="38"/>
                  </a:lnTo>
                  <a:cubicBezTo>
                    <a:pt x="105" y="20"/>
                    <a:pt x="106" y="16"/>
                    <a:pt x="131" y="16"/>
                  </a:cubicBezTo>
                  <a:lnTo>
                    <a:pt x="197" y="16"/>
                  </a:lnTo>
                  <a:cubicBezTo>
                    <a:pt x="279" y="16"/>
                    <a:pt x="292" y="47"/>
                    <a:pt x="301" y="122"/>
                  </a:cubicBezTo>
                  <a:lnTo>
                    <a:pt x="315" y="122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2" name="Freeform 141"/>
            <p:cNvSpPr>
              <a:spLocks/>
            </p:cNvSpPr>
            <p:nvPr/>
          </p:nvSpPr>
          <p:spPr bwMode="auto">
            <a:xfrm>
              <a:off x="5345113" y="2938463"/>
              <a:ext cx="61913" cy="101600"/>
            </a:xfrm>
            <a:custGeom>
              <a:avLst/>
              <a:gdLst>
                <a:gd name="T0" fmla="*/ 160 w 242"/>
                <a:gd name="T1" fmla="*/ 173 h 396"/>
                <a:gd name="T2" fmla="*/ 90 w 242"/>
                <a:gd name="T3" fmla="*/ 156 h 396"/>
                <a:gd name="T4" fmla="*/ 35 w 242"/>
                <a:gd name="T5" fmla="*/ 87 h 396"/>
                <a:gd name="T6" fmla="*/ 107 w 242"/>
                <a:gd name="T7" fmla="*/ 15 h 396"/>
                <a:gd name="T8" fmla="*/ 214 w 242"/>
                <a:gd name="T9" fmla="*/ 129 h 396"/>
                <a:gd name="T10" fmla="*/ 220 w 242"/>
                <a:gd name="T11" fmla="*/ 136 h 396"/>
                <a:gd name="T12" fmla="*/ 227 w 242"/>
                <a:gd name="T13" fmla="*/ 123 h 396"/>
                <a:gd name="T14" fmla="*/ 227 w 242"/>
                <a:gd name="T15" fmla="*/ 13 h 396"/>
                <a:gd name="T16" fmla="*/ 221 w 242"/>
                <a:gd name="T17" fmla="*/ 0 h 396"/>
                <a:gd name="T18" fmla="*/ 213 w 242"/>
                <a:gd name="T19" fmla="*/ 7 h 396"/>
                <a:gd name="T20" fmla="*/ 194 w 242"/>
                <a:gd name="T21" fmla="*/ 38 h 396"/>
                <a:gd name="T22" fmla="*/ 107 w 242"/>
                <a:gd name="T23" fmla="*/ 0 h 396"/>
                <a:gd name="T24" fmla="*/ 0 w 242"/>
                <a:gd name="T25" fmla="*/ 106 h 396"/>
                <a:gd name="T26" fmla="*/ 72 w 242"/>
                <a:gd name="T27" fmla="*/ 206 h 396"/>
                <a:gd name="T28" fmla="*/ 144 w 242"/>
                <a:gd name="T29" fmla="*/ 224 h 396"/>
                <a:gd name="T30" fmla="*/ 190 w 242"/>
                <a:gd name="T31" fmla="*/ 251 h 396"/>
                <a:gd name="T32" fmla="*/ 207 w 242"/>
                <a:gd name="T33" fmla="*/ 301 h 396"/>
                <a:gd name="T34" fmla="*/ 134 w 242"/>
                <a:gd name="T35" fmla="*/ 380 h 396"/>
                <a:gd name="T36" fmla="*/ 48 w 242"/>
                <a:gd name="T37" fmla="*/ 350 h 396"/>
                <a:gd name="T38" fmla="*/ 14 w 242"/>
                <a:gd name="T39" fmla="*/ 266 h 396"/>
                <a:gd name="T40" fmla="*/ 7 w 242"/>
                <a:gd name="T41" fmla="*/ 261 h 396"/>
                <a:gd name="T42" fmla="*/ 0 w 242"/>
                <a:gd name="T43" fmla="*/ 274 h 396"/>
                <a:gd name="T44" fmla="*/ 0 w 242"/>
                <a:gd name="T45" fmla="*/ 383 h 396"/>
                <a:gd name="T46" fmla="*/ 6 w 242"/>
                <a:gd name="T47" fmla="*/ 396 h 396"/>
                <a:gd name="T48" fmla="*/ 14 w 242"/>
                <a:gd name="T49" fmla="*/ 389 h 396"/>
                <a:gd name="T50" fmla="*/ 34 w 242"/>
                <a:gd name="T51" fmla="*/ 358 h 396"/>
                <a:gd name="T52" fmla="*/ 134 w 242"/>
                <a:gd name="T53" fmla="*/ 396 h 396"/>
                <a:gd name="T54" fmla="*/ 242 w 242"/>
                <a:gd name="T55" fmla="*/ 283 h 396"/>
                <a:gd name="T56" fmla="*/ 160 w 242"/>
                <a:gd name="T57" fmla="*/ 1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2" h="396">
                  <a:moveTo>
                    <a:pt x="160" y="173"/>
                  </a:moveTo>
                  <a:lnTo>
                    <a:pt x="90" y="156"/>
                  </a:lnTo>
                  <a:cubicBezTo>
                    <a:pt x="56" y="148"/>
                    <a:pt x="35" y="118"/>
                    <a:pt x="35" y="87"/>
                  </a:cubicBezTo>
                  <a:cubicBezTo>
                    <a:pt x="35" y="48"/>
                    <a:pt x="65" y="15"/>
                    <a:pt x="107" y="15"/>
                  </a:cubicBezTo>
                  <a:cubicBezTo>
                    <a:pt x="198" y="15"/>
                    <a:pt x="210" y="105"/>
                    <a:pt x="214" y="129"/>
                  </a:cubicBezTo>
                  <a:cubicBezTo>
                    <a:pt x="214" y="132"/>
                    <a:pt x="214" y="136"/>
                    <a:pt x="220" y="136"/>
                  </a:cubicBezTo>
                  <a:cubicBezTo>
                    <a:pt x="227" y="136"/>
                    <a:pt x="227" y="133"/>
                    <a:pt x="227" y="123"/>
                  </a:cubicBezTo>
                  <a:lnTo>
                    <a:pt x="227" y="13"/>
                  </a:lnTo>
                  <a:cubicBezTo>
                    <a:pt x="227" y="4"/>
                    <a:pt x="227" y="0"/>
                    <a:pt x="221" y="0"/>
                  </a:cubicBezTo>
                  <a:cubicBezTo>
                    <a:pt x="217" y="0"/>
                    <a:pt x="217" y="0"/>
                    <a:pt x="213" y="7"/>
                  </a:cubicBezTo>
                  <a:lnTo>
                    <a:pt x="194" y="38"/>
                  </a:lnTo>
                  <a:cubicBezTo>
                    <a:pt x="178" y="22"/>
                    <a:pt x="155" y="0"/>
                    <a:pt x="107" y="0"/>
                  </a:cubicBezTo>
                  <a:cubicBezTo>
                    <a:pt x="46" y="0"/>
                    <a:pt x="0" y="48"/>
                    <a:pt x="0" y="106"/>
                  </a:cubicBezTo>
                  <a:cubicBezTo>
                    <a:pt x="0" y="151"/>
                    <a:pt x="29" y="191"/>
                    <a:pt x="72" y="206"/>
                  </a:cubicBezTo>
                  <a:cubicBezTo>
                    <a:pt x="78" y="208"/>
                    <a:pt x="106" y="214"/>
                    <a:pt x="144" y="224"/>
                  </a:cubicBezTo>
                  <a:cubicBezTo>
                    <a:pt x="158" y="227"/>
                    <a:pt x="175" y="231"/>
                    <a:pt x="190" y="251"/>
                  </a:cubicBezTo>
                  <a:cubicBezTo>
                    <a:pt x="202" y="266"/>
                    <a:pt x="207" y="284"/>
                    <a:pt x="207" y="301"/>
                  </a:cubicBezTo>
                  <a:cubicBezTo>
                    <a:pt x="207" y="340"/>
                    <a:pt x="180" y="380"/>
                    <a:pt x="134" y="380"/>
                  </a:cubicBezTo>
                  <a:cubicBezTo>
                    <a:pt x="118" y="380"/>
                    <a:pt x="77" y="377"/>
                    <a:pt x="48" y="350"/>
                  </a:cubicBezTo>
                  <a:cubicBezTo>
                    <a:pt x="16" y="321"/>
                    <a:pt x="14" y="286"/>
                    <a:pt x="14" y="266"/>
                  </a:cubicBezTo>
                  <a:cubicBezTo>
                    <a:pt x="13" y="261"/>
                    <a:pt x="9" y="261"/>
                    <a:pt x="7" y="261"/>
                  </a:cubicBezTo>
                  <a:cubicBezTo>
                    <a:pt x="0" y="261"/>
                    <a:pt x="0" y="264"/>
                    <a:pt x="0" y="274"/>
                  </a:cubicBezTo>
                  <a:lnTo>
                    <a:pt x="0" y="383"/>
                  </a:lnTo>
                  <a:cubicBezTo>
                    <a:pt x="0" y="393"/>
                    <a:pt x="0" y="396"/>
                    <a:pt x="6" y="396"/>
                  </a:cubicBezTo>
                  <a:cubicBezTo>
                    <a:pt x="10" y="396"/>
                    <a:pt x="11" y="395"/>
                    <a:pt x="14" y="389"/>
                  </a:cubicBezTo>
                  <a:cubicBezTo>
                    <a:pt x="14" y="389"/>
                    <a:pt x="16" y="387"/>
                    <a:pt x="34" y="358"/>
                  </a:cubicBezTo>
                  <a:cubicBezTo>
                    <a:pt x="51" y="377"/>
                    <a:pt x="86" y="396"/>
                    <a:pt x="134" y="396"/>
                  </a:cubicBezTo>
                  <a:cubicBezTo>
                    <a:pt x="198" y="396"/>
                    <a:pt x="242" y="343"/>
                    <a:pt x="242" y="283"/>
                  </a:cubicBezTo>
                  <a:cubicBezTo>
                    <a:pt x="242" y="229"/>
                    <a:pt x="206" y="184"/>
                    <a:pt x="160" y="1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3" name="Freeform 142"/>
            <p:cNvSpPr>
              <a:spLocks noEditPoints="1"/>
            </p:cNvSpPr>
            <p:nvPr/>
          </p:nvSpPr>
          <p:spPr bwMode="auto">
            <a:xfrm>
              <a:off x="5419725" y="2941638"/>
              <a:ext cx="98425" cy="98425"/>
            </a:xfrm>
            <a:custGeom>
              <a:avLst/>
              <a:gdLst>
                <a:gd name="T0" fmla="*/ 104 w 381"/>
                <a:gd name="T1" fmla="*/ 180 h 384"/>
                <a:gd name="T2" fmla="*/ 104 w 381"/>
                <a:gd name="T3" fmla="*/ 39 h 384"/>
                <a:gd name="T4" fmla="*/ 116 w 381"/>
                <a:gd name="T5" fmla="*/ 18 h 384"/>
                <a:gd name="T6" fmla="*/ 148 w 381"/>
                <a:gd name="T7" fmla="*/ 17 h 384"/>
                <a:gd name="T8" fmla="*/ 258 w 381"/>
                <a:gd name="T9" fmla="*/ 98 h 384"/>
                <a:gd name="T10" fmla="*/ 164 w 381"/>
                <a:gd name="T11" fmla="*/ 180 h 384"/>
                <a:gd name="T12" fmla="*/ 104 w 381"/>
                <a:gd name="T13" fmla="*/ 180 h 384"/>
                <a:gd name="T14" fmla="*/ 219 w 381"/>
                <a:gd name="T15" fmla="*/ 187 h 384"/>
                <a:gd name="T16" fmla="*/ 314 w 381"/>
                <a:gd name="T17" fmla="*/ 98 h 384"/>
                <a:gd name="T18" fmla="*/ 172 w 381"/>
                <a:gd name="T19" fmla="*/ 0 h 384"/>
                <a:gd name="T20" fmla="*/ 0 w 381"/>
                <a:gd name="T21" fmla="*/ 0 h 384"/>
                <a:gd name="T22" fmla="*/ 0 w 381"/>
                <a:gd name="T23" fmla="*/ 17 h 384"/>
                <a:gd name="T24" fmla="*/ 14 w 381"/>
                <a:gd name="T25" fmla="*/ 17 h 384"/>
                <a:gd name="T26" fmla="*/ 57 w 381"/>
                <a:gd name="T27" fmla="*/ 42 h 384"/>
                <a:gd name="T28" fmla="*/ 57 w 381"/>
                <a:gd name="T29" fmla="*/ 330 h 384"/>
                <a:gd name="T30" fmla="*/ 14 w 381"/>
                <a:gd name="T31" fmla="*/ 356 h 384"/>
                <a:gd name="T32" fmla="*/ 0 w 381"/>
                <a:gd name="T33" fmla="*/ 356 h 384"/>
                <a:gd name="T34" fmla="*/ 0 w 381"/>
                <a:gd name="T35" fmla="*/ 372 h 384"/>
                <a:gd name="T36" fmla="*/ 80 w 381"/>
                <a:gd name="T37" fmla="*/ 371 h 384"/>
                <a:gd name="T38" fmla="*/ 160 w 381"/>
                <a:gd name="T39" fmla="*/ 372 h 384"/>
                <a:gd name="T40" fmla="*/ 160 w 381"/>
                <a:gd name="T41" fmla="*/ 356 h 384"/>
                <a:gd name="T42" fmla="*/ 147 w 381"/>
                <a:gd name="T43" fmla="*/ 356 h 384"/>
                <a:gd name="T44" fmla="*/ 104 w 381"/>
                <a:gd name="T45" fmla="*/ 330 h 384"/>
                <a:gd name="T46" fmla="*/ 104 w 381"/>
                <a:gd name="T47" fmla="*/ 192 h 384"/>
                <a:gd name="T48" fmla="*/ 166 w 381"/>
                <a:gd name="T49" fmla="*/ 192 h 384"/>
                <a:gd name="T50" fmla="*/ 217 w 381"/>
                <a:gd name="T51" fmla="*/ 210 h 384"/>
                <a:gd name="T52" fmla="*/ 238 w 381"/>
                <a:gd name="T53" fmla="*/ 283 h 384"/>
                <a:gd name="T54" fmla="*/ 260 w 381"/>
                <a:gd name="T55" fmla="*/ 362 h 384"/>
                <a:gd name="T56" fmla="*/ 329 w 381"/>
                <a:gd name="T57" fmla="*/ 384 h 384"/>
                <a:gd name="T58" fmla="*/ 381 w 381"/>
                <a:gd name="T59" fmla="*/ 325 h 384"/>
                <a:gd name="T60" fmla="*/ 374 w 381"/>
                <a:gd name="T61" fmla="*/ 315 h 384"/>
                <a:gd name="T62" fmla="*/ 367 w 381"/>
                <a:gd name="T63" fmla="*/ 324 h 384"/>
                <a:gd name="T64" fmla="*/ 331 w 381"/>
                <a:gd name="T65" fmla="*/ 372 h 384"/>
                <a:gd name="T66" fmla="*/ 292 w 381"/>
                <a:gd name="T67" fmla="*/ 294 h 384"/>
                <a:gd name="T68" fmla="*/ 285 w 381"/>
                <a:gd name="T69" fmla="*/ 250 h 384"/>
                <a:gd name="T70" fmla="*/ 219 w 381"/>
                <a:gd name="T71" fmla="*/ 187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81" h="384">
                  <a:moveTo>
                    <a:pt x="104" y="180"/>
                  </a:moveTo>
                  <a:lnTo>
                    <a:pt x="104" y="39"/>
                  </a:lnTo>
                  <a:cubicBezTo>
                    <a:pt x="104" y="26"/>
                    <a:pt x="104" y="20"/>
                    <a:pt x="116" y="18"/>
                  </a:cubicBezTo>
                  <a:cubicBezTo>
                    <a:pt x="121" y="17"/>
                    <a:pt x="137" y="17"/>
                    <a:pt x="148" y="17"/>
                  </a:cubicBezTo>
                  <a:cubicBezTo>
                    <a:pt x="197" y="17"/>
                    <a:pt x="258" y="19"/>
                    <a:pt x="258" y="98"/>
                  </a:cubicBezTo>
                  <a:cubicBezTo>
                    <a:pt x="258" y="136"/>
                    <a:pt x="245" y="180"/>
                    <a:pt x="164" y="180"/>
                  </a:cubicBezTo>
                  <a:lnTo>
                    <a:pt x="104" y="180"/>
                  </a:lnTo>
                  <a:close/>
                  <a:moveTo>
                    <a:pt x="219" y="187"/>
                  </a:moveTo>
                  <a:cubicBezTo>
                    <a:pt x="272" y="174"/>
                    <a:pt x="314" y="141"/>
                    <a:pt x="314" y="98"/>
                  </a:cubicBezTo>
                  <a:cubicBezTo>
                    <a:pt x="314" y="46"/>
                    <a:pt x="252" y="0"/>
                    <a:pt x="172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14" y="17"/>
                  </a:lnTo>
                  <a:cubicBezTo>
                    <a:pt x="56" y="17"/>
                    <a:pt x="57" y="23"/>
                    <a:pt x="57" y="42"/>
                  </a:cubicBezTo>
                  <a:lnTo>
                    <a:pt x="57" y="330"/>
                  </a:lnTo>
                  <a:cubicBezTo>
                    <a:pt x="57" y="350"/>
                    <a:pt x="56" y="356"/>
                    <a:pt x="14" y="356"/>
                  </a:cubicBezTo>
                  <a:lnTo>
                    <a:pt x="0" y="356"/>
                  </a:lnTo>
                  <a:lnTo>
                    <a:pt x="0" y="372"/>
                  </a:lnTo>
                  <a:cubicBezTo>
                    <a:pt x="20" y="371"/>
                    <a:pt x="59" y="371"/>
                    <a:pt x="80" y="371"/>
                  </a:cubicBezTo>
                  <a:cubicBezTo>
                    <a:pt x="101" y="371"/>
                    <a:pt x="140" y="371"/>
                    <a:pt x="160" y="372"/>
                  </a:cubicBezTo>
                  <a:lnTo>
                    <a:pt x="160" y="356"/>
                  </a:lnTo>
                  <a:lnTo>
                    <a:pt x="147" y="356"/>
                  </a:lnTo>
                  <a:cubicBezTo>
                    <a:pt x="105" y="356"/>
                    <a:pt x="104" y="350"/>
                    <a:pt x="104" y="330"/>
                  </a:cubicBezTo>
                  <a:lnTo>
                    <a:pt x="104" y="192"/>
                  </a:lnTo>
                  <a:lnTo>
                    <a:pt x="166" y="192"/>
                  </a:lnTo>
                  <a:cubicBezTo>
                    <a:pt x="175" y="192"/>
                    <a:pt x="198" y="192"/>
                    <a:pt x="217" y="210"/>
                  </a:cubicBezTo>
                  <a:cubicBezTo>
                    <a:pt x="238" y="230"/>
                    <a:pt x="238" y="247"/>
                    <a:pt x="238" y="283"/>
                  </a:cubicBezTo>
                  <a:cubicBezTo>
                    <a:pt x="238" y="319"/>
                    <a:pt x="238" y="341"/>
                    <a:pt x="260" y="362"/>
                  </a:cubicBezTo>
                  <a:cubicBezTo>
                    <a:pt x="283" y="381"/>
                    <a:pt x="312" y="384"/>
                    <a:pt x="329" y="384"/>
                  </a:cubicBezTo>
                  <a:cubicBezTo>
                    <a:pt x="371" y="384"/>
                    <a:pt x="381" y="340"/>
                    <a:pt x="381" y="325"/>
                  </a:cubicBezTo>
                  <a:cubicBezTo>
                    <a:pt x="381" y="321"/>
                    <a:pt x="381" y="315"/>
                    <a:pt x="374" y="315"/>
                  </a:cubicBezTo>
                  <a:cubicBezTo>
                    <a:pt x="368" y="315"/>
                    <a:pt x="368" y="320"/>
                    <a:pt x="367" y="324"/>
                  </a:cubicBezTo>
                  <a:cubicBezTo>
                    <a:pt x="364" y="363"/>
                    <a:pt x="345" y="372"/>
                    <a:pt x="331" y="372"/>
                  </a:cubicBezTo>
                  <a:cubicBezTo>
                    <a:pt x="304" y="372"/>
                    <a:pt x="300" y="345"/>
                    <a:pt x="292" y="294"/>
                  </a:cubicBezTo>
                  <a:lnTo>
                    <a:pt x="285" y="250"/>
                  </a:lnTo>
                  <a:cubicBezTo>
                    <a:pt x="275" y="215"/>
                    <a:pt x="249" y="197"/>
                    <a:pt x="219" y="18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4" name="Freeform 143"/>
            <p:cNvSpPr>
              <a:spLocks/>
            </p:cNvSpPr>
            <p:nvPr/>
          </p:nvSpPr>
          <p:spPr bwMode="auto">
            <a:xfrm>
              <a:off x="5530850" y="2943225"/>
              <a:ext cx="46038" cy="93663"/>
            </a:xfrm>
            <a:custGeom>
              <a:avLst/>
              <a:gdLst>
                <a:gd name="T0" fmla="*/ 112 w 180"/>
                <a:gd name="T1" fmla="*/ 14 h 363"/>
                <a:gd name="T2" fmla="*/ 100 w 180"/>
                <a:gd name="T3" fmla="*/ 0 h 363"/>
                <a:gd name="T4" fmla="*/ 0 w 180"/>
                <a:gd name="T5" fmla="*/ 35 h 363"/>
                <a:gd name="T6" fmla="*/ 0 w 180"/>
                <a:gd name="T7" fmla="*/ 52 h 363"/>
                <a:gd name="T8" fmla="*/ 72 w 180"/>
                <a:gd name="T9" fmla="*/ 38 h 363"/>
                <a:gd name="T10" fmla="*/ 72 w 180"/>
                <a:gd name="T11" fmla="*/ 320 h 363"/>
                <a:gd name="T12" fmla="*/ 21 w 180"/>
                <a:gd name="T13" fmla="*/ 347 h 363"/>
                <a:gd name="T14" fmla="*/ 4 w 180"/>
                <a:gd name="T15" fmla="*/ 347 h 363"/>
                <a:gd name="T16" fmla="*/ 4 w 180"/>
                <a:gd name="T17" fmla="*/ 363 h 363"/>
                <a:gd name="T18" fmla="*/ 92 w 180"/>
                <a:gd name="T19" fmla="*/ 362 h 363"/>
                <a:gd name="T20" fmla="*/ 180 w 180"/>
                <a:gd name="T21" fmla="*/ 363 h 363"/>
                <a:gd name="T22" fmla="*/ 180 w 180"/>
                <a:gd name="T23" fmla="*/ 347 h 363"/>
                <a:gd name="T24" fmla="*/ 163 w 180"/>
                <a:gd name="T25" fmla="*/ 347 h 363"/>
                <a:gd name="T26" fmla="*/ 112 w 180"/>
                <a:gd name="T27" fmla="*/ 320 h 363"/>
                <a:gd name="T28" fmla="*/ 112 w 180"/>
                <a:gd name="T29" fmla="*/ 14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0" h="363">
                  <a:moveTo>
                    <a:pt x="112" y="14"/>
                  </a:moveTo>
                  <a:cubicBezTo>
                    <a:pt x="112" y="1"/>
                    <a:pt x="112" y="0"/>
                    <a:pt x="100" y="0"/>
                  </a:cubicBezTo>
                  <a:cubicBezTo>
                    <a:pt x="66" y="35"/>
                    <a:pt x="18" y="35"/>
                    <a:pt x="0" y="35"/>
                  </a:cubicBezTo>
                  <a:lnTo>
                    <a:pt x="0" y="52"/>
                  </a:lnTo>
                  <a:cubicBezTo>
                    <a:pt x="11" y="52"/>
                    <a:pt x="44" y="52"/>
                    <a:pt x="72" y="38"/>
                  </a:cubicBezTo>
                  <a:lnTo>
                    <a:pt x="72" y="320"/>
                  </a:lnTo>
                  <a:cubicBezTo>
                    <a:pt x="72" y="340"/>
                    <a:pt x="70" y="347"/>
                    <a:pt x="21" y="347"/>
                  </a:cubicBezTo>
                  <a:lnTo>
                    <a:pt x="4" y="347"/>
                  </a:lnTo>
                  <a:lnTo>
                    <a:pt x="4" y="363"/>
                  </a:lnTo>
                  <a:cubicBezTo>
                    <a:pt x="23" y="362"/>
                    <a:pt x="70" y="362"/>
                    <a:pt x="92" y="362"/>
                  </a:cubicBezTo>
                  <a:cubicBezTo>
                    <a:pt x="114" y="362"/>
                    <a:pt x="161" y="362"/>
                    <a:pt x="180" y="363"/>
                  </a:cubicBezTo>
                  <a:lnTo>
                    <a:pt x="180" y="347"/>
                  </a:lnTo>
                  <a:lnTo>
                    <a:pt x="163" y="347"/>
                  </a:lnTo>
                  <a:cubicBezTo>
                    <a:pt x="114" y="347"/>
                    <a:pt x="112" y="341"/>
                    <a:pt x="112" y="320"/>
                  </a:cubicBezTo>
                  <a:lnTo>
                    <a:pt x="112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5" name="Freeform 144"/>
            <p:cNvSpPr>
              <a:spLocks noEditPoints="1"/>
            </p:cNvSpPr>
            <p:nvPr/>
          </p:nvSpPr>
          <p:spPr bwMode="auto">
            <a:xfrm>
              <a:off x="4573588" y="3560763"/>
              <a:ext cx="63500" cy="63500"/>
            </a:xfrm>
            <a:custGeom>
              <a:avLst/>
              <a:gdLst>
                <a:gd name="T0" fmla="*/ 182 w 250"/>
                <a:gd name="T1" fmla="*/ 35 h 247"/>
                <a:gd name="T2" fmla="*/ 132 w 250"/>
                <a:gd name="T3" fmla="*/ 0 h 247"/>
                <a:gd name="T4" fmla="*/ 0 w 250"/>
                <a:gd name="T5" fmla="*/ 160 h 247"/>
                <a:gd name="T6" fmla="*/ 73 w 250"/>
                <a:gd name="T7" fmla="*/ 247 h 247"/>
                <a:gd name="T8" fmla="*/ 144 w 250"/>
                <a:gd name="T9" fmla="*/ 207 h 247"/>
                <a:gd name="T10" fmla="*/ 194 w 250"/>
                <a:gd name="T11" fmla="*/ 247 h 247"/>
                <a:gd name="T12" fmla="*/ 234 w 250"/>
                <a:gd name="T13" fmla="*/ 217 h 247"/>
                <a:gd name="T14" fmla="*/ 250 w 250"/>
                <a:gd name="T15" fmla="*/ 163 h 247"/>
                <a:gd name="T16" fmla="*/ 244 w 250"/>
                <a:gd name="T17" fmla="*/ 158 h 247"/>
                <a:gd name="T18" fmla="*/ 236 w 250"/>
                <a:gd name="T19" fmla="*/ 168 h 247"/>
                <a:gd name="T20" fmla="*/ 195 w 250"/>
                <a:gd name="T21" fmla="*/ 235 h 247"/>
                <a:gd name="T22" fmla="*/ 178 w 250"/>
                <a:gd name="T23" fmla="*/ 210 h 247"/>
                <a:gd name="T24" fmla="*/ 185 w 250"/>
                <a:gd name="T25" fmla="*/ 170 h 247"/>
                <a:gd name="T26" fmla="*/ 197 w 250"/>
                <a:gd name="T27" fmla="*/ 121 h 247"/>
                <a:gd name="T28" fmla="*/ 217 w 250"/>
                <a:gd name="T29" fmla="*/ 44 h 247"/>
                <a:gd name="T30" fmla="*/ 221 w 250"/>
                <a:gd name="T31" fmla="*/ 26 h 247"/>
                <a:gd name="T32" fmla="*/ 205 w 250"/>
                <a:gd name="T33" fmla="*/ 11 h 247"/>
                <a:gd name="T34" fmla="*/ 182 w 250"/>
                <a:gd name="T35" fmla="*/ 35 h 247"/>
                <a:gd name="T36" fmla="*/ 147 w 250"/>
                <a:gd name="T37" fmla="*/ 177 h 247"/>
                <a:gd name="T38" fmla="*/ 136 w 250"/>
                <a:gd name="T39" fmla="*/ 197 h 247"/>
                <a:gd name="T40" fmla="*/ 74 w 250"/>
                <a:gd name="T41" fmla="*/ 235 h 247"/>
                <a:gd name="T42" fmla="*/ 39 w 250"/>
                <a:gd name="T43" fmla="*/ 184 h 247"/>
                <a:gd name="T44" fmla="*/ 69 w 250"/>
                <a:gd name="T45" fmla="*/ 65 h 247"/>
                <a:gd name="T46" fmla="*/ 132 w 250"/>
                <a:gd name="T47" fmla="*/ 12 h 247"/>
                <a:gd name="T48" fmla="*/ 176 w 250"/>
                <a:gd name="T49" fmla="*/ 60 h 247"/>
                <a:gd name="T50" fmla="*/ 174 w 250"/>
                <a:gd name="T51" fmla="*/ 70 h 247"/>
                <a:gd name="T52" fmla="*/ 147 w 250"/>
                <a:gd name="T53" fmla="*/ 17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0" h="247">
                  <a:moveTo>
                    <a:pt x="182" y="35"/>
                  </a:moveTo>
                  <a:cubicBezTo>
                    <a:pt x="172" y="15"/>
                    <a:pt x="156" y="0"/>
                    <a:pt x="132" y="0"/>
                  </a:cubicBezTo>
                  <a:cubicBezTo>
                    <a:pt x="68" y="0"/>
                    <a:pt x="0" y="81"/>
                    <a:pt x="0" y="160"/>
                  </a:cubicBezTo>
                  <a:cubicBezTo>
                    <a:pt x="0" y="211"/>
                    <a:pt x="30" y="247"/>
                    <a:pt x="73" y="247"/>
                  </a:cubicBezTo>
                  <a:cubicBezTo>
                    <a:pt x="84" y="247"/>
                    <a:pt x="111" y="245"/>
                    <a:pt x="144" y="207"/>
                  </a:cubicBezTo>
                  <a:cubicBezTo>
                    <a:pt x="148" y="229"/>
                    <a:pt x="167" y="247"/>
                    <a:pt x="194" y="247"/>
                  </a:cubicBezTo>
                  <a:cubicBezTo>
                    <a:pt x="213" y="247"/>
                    <a:pt x="225" y="235"/>
                    <a:pt x="234" y="217"/>
                  </a:cubicBezTo>
                  <a:cubicBezTo>
                    <a:pt x="243" y="198"/>
                    <a:pt x="250" y="164"/>
                    <a:pt x="250" y="163"/>
                  </a:cubicBezTo>
                  <a:cubicBezTo>
                    <a:pt x="250" y="158"/>
                    <a:pt x="245" y="158"/>
                    <a:pt x="244" y="158"/>
                  </a:cubicBezTo>
                  <a:cubicBezTo>
                    <a:pt x="238" y="158"/>
                    <a:pt x="238" y="160"/>
                    <a:pt x="236" y="168"/>
                  </a:cubicBezTo>
                  <a:cubicBezTo>
                    <a:pt x="227" y="203"/>
                    <a:pt x="217" y="235"/>
                    <a:pt x="195" y="235"/>
                  </a:cubicBezTo>
                  <a:cubicBezTo>
                    <a:pt x="180" y="235"/>
                    <a:pt x="178" y="221"/>
                    <a:pt x="178" y="210"/>
                  </a:cubicBezTo>
                  <a:cubicBezTo>
                    <a:pt x="178" y="198"/>
                    <a:pt x="179" y="194"/>
                    <a:pt x="185" y="170"/>
                  </a:cubicBezTo>
                  <a:cubicBezTo>
                    <a:pt x="191" y="147"/>
                    <a:pt x="193" y="142"/>
                    <a:pt x="197" y="121"/>
                  </a:cubicBezTo>
                  <a:lnTo>
                    <a:pt x="217" y="44"/>
                  </a:lnTo>
                  <a:cubicBezTo>
                    <a:pt x="221" y="29"/>
                    <a:pt x="221" y="28"/>
                    <a:pt x="221" y="26"/>
                  </a:cubicBezTo>
                  <a:cubicBezTo>
                    <a:pt x="221" y="17"/>
                    <a:pt x="214" y="11"/>
                    <a:pt x="205" y="11"/>
                  </a:cubicBezTo>
                  <a:cubicBezTo>
                    <a:pt x="192" y="11"/>
                    <a:pt x="184" y="23"/>
                    <a:pt x="182" y="35"/>
                  </a:cubicBezTo>
                  <a:close/>
                  <a:moveTo>
                    <a:pt x="147" y="177"/>
                  </a:moveTo>
                  <a:cubicBezTo>
                    <a:pt x="144" y="186"/>
                    <a:pt x="144" y="187"/>
                    <a:pt x="136" y="197"/>
                  </a:cubicBezTo>
                  <a:cubicBezTo>
                    <a:pt x="112" y="227"/>
                    <a:pt x="89" y="235"/>
                    <a:pt x="74" y="235"/>
                  </a:cubicBezTo>
                  <a:cubicBezTo>
                    <a:pt x="47" y="235"/>
                    <a:pt x="39" y="205"/>
                    <a:pt x="39" y="184"/>
                  </a:cubicBezTo>
                  <a:cubicBezTo>
                    <a:pt x="39" y="157"/>
                    <a:pt x="57" y="90"/>
                    <a:pt x="69" y="65"/>
                  </a:cubicBezTo>
                  <a:cubicBezTo>
                    <a:pt x="86" y="32"/>
                    <a:pt x="111" y="12"/>
                    <a:pt x="132" y="12"/>
                  </a:cubicBezTo>
                  <a:cubicBezTo>
                    <a:pt x="168" y="12"/>
                    <a:pt x="176" y="57"/>
                    <a:pt x="176" y="60"/>
                  </a:cubicBezTo>
                  <a:cubicBezTo>
                    <a:pt x="176" y="64"/>
                    <a:pt x="174" y="67"/>
                    <a:pt x="174" y="70"/>
                  </a:cubicBezTo>
                  <a:lnTo>
                    <a:pt x="147" y="17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6" name="Oval 145"/>
            <p:cNvSpPr>
              <a:spLocks noChangeArrowheads="1"/>
            </p:cNvSpPr>
            <p:nvPr/>
          </p:nvSpPr>
          <p:spPr bwMode="auto">
            <a:xfrm>
              <a:off x="4173538" y="2954338"/>
              <a:ext cx="69850" cy="69850"/>
            </a:xfrm>
            <a:prstGeom prst="ellips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7" name="Line 146"/>
            <p:cNvSpPr>
              <a:spLocks noChangeShapeType="1"/>
            </p:cNvSpPr>
            <p:nvPr/>
          </p:nvSpPr>
          <p:spPr bwMode="auto">
            <a:xfrm>
              <a:off x="4208463" y="2952750"/>
              <a:ext cx="0" cy="73025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8" name="Line 147"/>
            <p:cNvSpPr>
              <a:spLocks noChangeShapeType="1"/>
            </p:cNvSpPr>
            <p:nvPr/>
          </p:nvSpPr>
          <p:spPr bwMode="auto">
            <a:xfrm flipH="1">
              <a:off x="4171950" y="2989263"/>
              <a:ext cx="73025" cy="0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9" name="Freeform 148"/>
            <p:cNvSpPr>
              <a:spLocks/>
            </p:cNvSpPr>
            <p:nvPr/>
          </p:nvSpPr>
          <p:spPr bwMode="auto">
            <a:xfrm>
              <a:off x="3157538" y="2678113"/>
              <a:ext cx="419100" cy="182563"/>
            </a:xfrm>
            <a:custGeom>
              <a:avLst/>
              <a:gdLst>
                <a:gd name="T0" fmla="*/ 0 w 1643"/>
                <a:gd name="T1" fmla="*/ 709 h 709"/>
                <a:gd name="T2" fmla="*/ 0 w 1643"/>
                <a:gd name="T3" fmla="*/ 0 h 709"/>
                <a:gd name="T4" fmla="*/ 1643 w 1643"/>
                <a:gd name="T5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3" h="709">
                  <a:moveTo>
                    <a:pt x="0" y="709"/>
                  </a:moveTo>
                  <a:lnTo>
                    <a:pt x="0" y="0"/>
                  </a:lnTo>
                  <a:lnTo>
                    <a:pt x="1643" y="0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0" name="Freeform 149"/>
            <p:cNvSpPr>
              <a:spLocks/>
            </p:cNvSpPr>
            <p:nvPr/>
          </p:nvSpPr>
          <p:spPr bwMode="auto">
            <a:xfrm>
              <a:off x="3562350" y="2657475"/>
              <a:ext cx="19050" cy="41275"/>
            </a:xfrm>
            <a:custGeom>
              <a:avLst/>
              <a:gdLst>
                <a:gd name="T0" fmla="*/ 0 w 75"/>
                <a:gd name="T1" fmla="*/ 0 h 160"/>
                <a:gd name="T2" fmla="*/ 75 w 75"/>
                <a:gd name="T3" fmla="*/ 80 h 160"/>
                <a:gd name="T4" fmla="*/ 0 w 75"/>
                <a:gd name="T5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160">
                  <a:moveTo>
                    <a:pt x="0" y="0"/>
                  </a:moveTo>
                  <a:cubicBezTo>
                    <a:pt x="5" y="30"/>
                    <a:pt x="60" y="75"/>
                    <a:pt x="75" y="80"/>
                  </a:cubicBezTo>
                  <a:cubicBezTo>
                    <a:pt x="60" y="85"/>
                    <a:pt x="5" y="130"/>
                    <a:pt x="0" y="16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1" name="Line 150"/>
            <p:cNvSpPr>
              <a:spLocks noChangeShapeType="1"/>
            </p:cNvSpPr>
            <p:nvPr/>
          </p:nvSpPr>
          <p:spPr bwMode="auto">
            <a:xfrm flipV="1">
              <a:off x="3121025" y="2733675"/>
              <a:ext cx="73025" cy="73025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2" name="Rectangle 151"/>
            <p:cNvSpPr>
              <a:spLocks noChangeArrowheads="1"/>
            </p:cNvSpPr>
            <p:nvPr/>
          </p:nvSpPr>
          <p:spPr bwMode="auto">
            <a:xfrm>
              <a:off x="3582988" y="2587625"/>
              <a:ext cx="361950" cy="182563"/>
            </a:xfrm>
            <a:prstGeom prst="rect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3" name="Freeform 152"/>
            <p:cNvSpPr>
              <a:spLocks/>
            </p:cNvSpPr>
            <p:nvPr/>
          </p:nvSpPr>
          <p:spPr bwMode="auto">
            <a:xfrm>
              <a:off x="3706813" y="2614613"/>
              <a:ext cx="69850" cy="127000"/>
            </a:xfrm>
            <a:custGeom>
              <a:avLst/>
              <a:gdLst>
                <a:gd name="T0" fmla="*/ 171 w 272"/>
                <a:gd name="T1" fmla="*/ 166 h 496"/>
                <a:gd name="T2" fmla="*/ 218 w 272"/>
                <a:gd name="T3" fmla="*/ 166 h 496"/>
                <a:gd name="T4" fmla="*/ 234 w 272"/>
                <a:gd name="T5" fmla="*/ 156 h 496"/>
                <a:gd name="T6" fmla="*/ 219 w 272"/>
                <a:gd name="T7" fmla="*/ 150 h 496"/>
                <a:gd name="T8" fmla="*/ 174 w 272"/>
                <a:gd name="T9" fmla="*/ 150 h 496"/>
                <a:gd name="T10" fmla="*/ 186 w 272"/>
                <a:gd name="T11" fmla="*/ 87 h 496"/>
                <a:gd name="T12" fmla="*/ 199 w 272"/>
                <a:gd name="T13" fmla="*/ 31 h 496"/>
                <a:gd name="T14" fmla="*/ 224 w 272"/>
                <a:gd name="T15" fmla="*/ 12 h 496"/>
                <a:gd name="T16" fmla="*/ 251 w 272"/>
                <a:gd name="T17" fmla="*/ 22 h 496"/>
                <a:gd name="T18" fmla="*/ 222 w 272"/>
                <a:gd name="T19" fmla="*/ 51 h 496"/>
                <a:gd name="T20" fmla="*/ 242 w 272"/>
                <a:gd name="T21" fmla="*/ 70 h 496"/>
                <a:gd name="T22" fmla="*/ 272 w 272"/>
                <a:gd name="T23" fmla="*/ 38 h 496"/>
                <a:gd name="T24" fmla="*/ 224 w 272"/>
                <a:gd name="T25" fmla="*/ 0 h 496"/>
                <a:gd name="T26" fmla="*/ 155 w 272"/>
                <a:gd name="T27" fmla="*/ 64 h 496"/>
                <a:gd name="T28" fmla="*/ 137 w 272"/>
                <a:gd name="T29" fmla="*/ 150 h 496"/>
                <a:gd name="T30" fmla="*/ 99 w 272"/>
                <a:gd name="T31" fmla="*/ 150 h 496"/>
                <a:gd name="T32" fmla="*/ 83 w 272"/>
                <a:gd name="T33" fmla="*/ 160 h 496"/>
                <a:gd name="T34" fmla="*/ 98 w 272"/>
                <a:gd name="T35" fmla="*/ 166 h 496"/>
                <a:gd name="T36" fmla="*/ 134 w 272"/>
                <a:gd name="T37" fmla="*/ 166 h 496"/>
                <a:gd name="T38" fmla="*/ 93 w 272"/>
                <a:gd name="T39" fmla="*/ 382 h 496"/>
                <a:gd name="T40" fmla="*/ 46 w 272"/>
                <a:gd name="T41" fmla="*/ 484 h 496"/>
                <a:gd name="T42" fmla="*/ 20 w 272"/>
                <a:gd name="T43" fmla="*/ 475 h 496"/>
                <a:gd name="T44" fmla="*/ 50 w 272"/>
                <a:gd name="T45" fmla="*/ 445 h 496"/>
                <a:gd name="T46" fmla="*/ 30 w 272"/>
                <a:gd name="T47" fmla="*/ 426 h 496"/>
                <a:gd name="T48" fmla="*/ 0 w 272"/>
                <a:gd name="T49" fmla="*/ 459 h 496"/>
                <a:gd name="T50" fmla="*/ 46 w 272"/>
                <a:gd name="T51" fmla="*/ 496 h 496"/>
                <a:gd name="T52" fmla="*/ 108 w 272"/>
                <a:gd name="T53" fmla="*/ 443 h 496"/>
                <a:gd name="T54" fmla="*/ 138 w 272"/>
                <a:gd name="T55" fmla="*/ 339 h 496"/>
                <a:gd name="T56" fmla="*/ 171 w 272"/>
                <a:gd name="T57" fmla="*/ 16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2" h="496">
                  <a:moveTo>
                    <a:pt x="171" y="166"/>
                  </a:moveTo>
                  <a:lnTo>
                    <a:pt x="218" y="166"/>
                  </a:lnTo>
                  <a:cubicBezTo>
                    <a:pt x="229" y="166"/>
                    <a:pt x="234" y="166"/>
                    <a:pt x="234" y="156"/>
                  </a:cubicBezTo>
                  <a:cubicBezTo>
                    <a:pt x="234" y="150"/>
                    <a:pt x="229" y="150"/>
                    <a:pt x="219" y="150"/>
                  </a:cubicBezTo>
                  <a:lnTo>
                    <a:pt x="174" y="150"/>
                  </a:lnTo>
                  <a:lnTo>
                    <a:pt x="186" y="87"/>
                  </a:lnTo>
                  <a:cubicBezTo>
                    <a:pt x="188" y="76"/>
                    <a:pt x="195" y="37"/>
                    <a:pt x="199" y="31"/>
                  </a:cubicBezTo>
                  <a:cubicBezTo>
                    <a:pt x="204" y="20"/>
                    <a:pt x="213" y="12"/>
                    <a:pt x="224" y="12"/>
                  </a:cubicBezTo>
                  <a:cubicBezTo>
                    <a:pt x="226" y="12"/>
                    <a:pt x="241" y="12"/>
                    <a:pt x="251" y="22"/>
                  </a:cubicBezTo>
                  <a:cubicBezTo>
                    <a:pt x="227" y="24"/>
                    <a:pt x="222" y="43"/>
                    <a:pt x="222" y="51"/>
                  </a:cubicBezTo>
                  <a:cubicBezTo>
                    <a:pt x="222" y="64"/>
                    <a:pt x="231" y="70"/>
                    <a:pt x="242" y="70"/>
                  </a:cubicBezTo>
                  <a:cubicBezTo>
                    <a:pt x="256" y="70"/>
                    <a:pt x="272" y="58"/>
                    <a:pt x="272" y="38"/>
                  </a:cubicBezTo>
                  <a:cubicBezTo>
                    <a:pt x="272" y="13"/>
                    <a:pt x="247" y="0"/>
                    <a:pt x="224" y="0"/>
                  </a:cubicBezTo>
                  <a:cubicBezTo>
                    <a:pt x="206" y="0"/>
                    <a:pt x="171" y="10"/>
                    <a:pt x="155" y="64"/>
                  </a:cubicBezTo>
                  <a:cubicBezTo>
                    <a:pt x="152" y="75"/>
                    <a:pt x="150" y="81"/>
                    <a:pt x="137" y="150"/>
                  </a:cubicBezTo>
                  <a:lnTo>
                    <a:pt x="99" y="150"/>
                  </a:lnTo>
                  <a:cubicBezTo>
                    <a:pt x="89" y="150"/>
                    <a:pt x="83" y="150"/>
                    <a:pt x="83" y="160"/>
                  </a:cubicBezTo>
                  <a:cubicBezTo>
                    <a:pt x="83" y="166"/>
                    <a:pt x="88" y="166"/>
                    <a:pt x="98" y="166"/>
                  </a:cubicBezTo>
                  <a:lnTo>
                    <a:pt x="134" y="166"/>
                  </a:lnTo>
                  <a:lnTo>
                    <a:pt x="93" y="382"/>
                  </a:lnTo>
                  <a:cubicBezTo>
                    <a:pt x="84" y="435"/>
                    <a:pt x="74" y="484"/>
                    <a:pt x="46" y="484"/>
                  </a:cubicBezTo>
                  <a:cubicBezTo>
                    <a:pt x="44" y="484"/>
                    <a:pt x="30" y="484"/>
                    <a:pt x="20" y="475"/>
                  </a:cubicBezTo>
                  <a:cubicBezTo>
                    <a:pt x="45" y="473"/>
                    <a:pt x="50" y="453"/>
                    <a:pt x="50" y="445"/>
                  </a:cubicBezTo>
                  <a:cubicBezTo>
                    <a:pt x="50" y="433"/>
                    <a:pt x="40" y="426"/>
                    <a:pt x="30" y="426"/>
                  </a:cubicBezTo>
                  <a:cubicBezTo>
                    <a:pt x="15" y="426"/>
                    <a:pt x="0" y="438"/>
                    <a:pt x="0" y="459"/>
                  </a:cubicBezTo>
                  <a:cubicBezTo>
                    <a:pt x="0" y="483"/>
                    <a:pt x="24" y="496"/>
                    <a:pt x="46" y="496"/>
                  </a:cubicBezTo>
                  <a:cubicBezTo>
                    <a:pt x="76" y="496"/>
                    <a:pt x="98" y="464"/>
                    <a:pt x="108" y="443"/>
                  </a:cubicBezTo>
                  <a:cubicBezTo>
                    <a:pt x="125" y="409"/>
                    <a:pt x="138" y="343"/>
                    <a:pt x="138" y="339"/>
                  </a:cubicBezTo>
                  <a:lnTo>
                    <a:pt x="171" y="16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4" name="Freeform 153"/>
            <p:cNvSpPr>
              <a:spLocks/>
            </p:cNvSpPr>
            <p:nvPr/>
          </p:nvSpPr>
          <p:spPr bwMode="auto">
            <a:xfrm>
              <a:off x="3773488" y="2665413"/>
              <a:ext cx="42863" cy="69850"/>
            </a:xfrm>
            <a:custGeom>
              <a:avLst/>
              <a:gdLst>
                <a:gd name="T0" fmla="*/ 91 w 169"/>
                <a:gd name="T1" fmla="*/ 184 h 265"/>
                <a:gd name="T2" fmla="*/ 121 w 169"/>
                <a:gd name="T3" fmla="*/ 159 h 265"/>
                <a:gd name="T4" fmla="*/ 169 w 169"/>
                <a:gd name="T5" fmla="*/ 78 h 265"/>
                <a:gd name="T6" fmla="*/ 79 w 169"/>
                <a:gd name="T7" fmla="*/ 0 h 265"/>
                <a:gd name="T8" fmla="*/ 0 w 169"/>
                <a:gd name="T9" fmla="*/ 72 h 265"/>
                <a:gd name="T10" fmla="*/ 21 w 169"/>
                <a:gd name="T11" fmla="*/ 94 h 265"/>
                <a:gd name="T12" fmla="*/ 42 w 169"/>
                <a:gd name="T13" fmla="*/ 73 h 265"/>
                <a:gd name="T14" fmla="*/ 17 w 169"/>
                <a:gd name="T15" fmla="*/ 53 h 265"/>
                <a:gd name="T16" fmla="*/ 75 w 169"/>
                <a:gd name="T17" fmla="*/ 13 h 265"/>
                <a:gd name="T18" fmla="*/ 131 w 169"/>
                <a:gd name="T19" fmla="*/ 78 h 265"/>
                <a:gd name="T20" fmla="*/ 55 w 169"/>
                <a:gd name="T21" fmla="*/ 198 h 265"/>
                <a:gd name="T22" fmla="*/ 5 w 169"/>
                <a:gd name="T23" fmla="*/ 250 h 265"/>
                <a:gd name="T24" fmla="*/ 0 w 169"/>
                <a:gd name="T25" fmla="*/ 265 h 265"/>
                <a:gd name="T26" fmla="*/ 157 w 169"/>
                <a:gd name="T27" fmla="*/ 265 h 265"/>
                <a:gd name="T28" fmla="*/ 169 w 169"/>
                <a:gd name="T29" fmla="*/ 194 h 265"/>
                <a:gd name="T30" fmla="*/ 156 w 169"/>
                <a:gd name="T31" fmla="*/ 194 h 265"/>
                <a:gd name="T32" fmla="*/ 147 w 169"/>
                <a:gd name="T33" fmla="*/ 229 h 265"/>
                <a:gd name="T34" fmla="*/ 108 w 169"/>
                <a:gd name="T35" fmla="*/ 233 h 265"/>
                <a:gd name="T36" fmla="*/ 37 w 169"/>
                <a:gd name="T37" fmla="*/ 233 h 265"/>
                <a:gd name="T38" fmla="*/ 91 w 169"/>
                <a:gd name="T39" fmla="*/ 18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9" h="265">
                  <a:moveTo>
                    <a:pt x="91" y="184"/>
                  </a:moveTo>
                  <a:cubicBezTo>
                    <a:pt x="97" y="178"/>
                    <a:pt x="114" y="165"/>
                    <a:pt x="121" y="159"/>
                  </a:cubicBezTo>
                  <a:cubicBezTo>
                    <a:pt x="145" y="137"/>
                    <a:pt x="169" y="115"/>
                    <a:pt x="169" y="78"/>
                  </a:cubicBezTo>
                  <a:cubicBezTo>
                    <a:pt x="169" y="31"/>
                    <a:pt x="129" y="0"/>
                    <a:pt x="79" y="0"/>
                  </a:cubicBezTo>
                  <a:cubicBezTo>
                    <a:pt x="31" y="0"/>
                    <a:pt x="0" y="37"/>
                    <a:pt x="0" y="72"/>
                  </a:cubicBezTo>
                  <a:cubicBezTo>
                    <a:pt x="0" y="92"/>
                    <a:pt x="15" y="94"/>
                    <a:pt x="21" y="94"/>
                  </a:cubicBezTo>
                  <a:cubicBezTo>
                    <a:pt x="29" y="94"/>
                    <a:pt x="42" y="88"/>
                    <a:pt x="42" y="73"/>
                  </a:cubicBezTo>
                  <a:cubicBezTo>
                    <a:pt x="42" y="53"/>
                    <a:pt x="22" y="53"/>
                    <a:pt x="17" y="53"/>
                  </a:cubicBezTo>
                  <a:cubicBezTo>
                    <a:pt x="29" y="24"/>
                    <a:pt x="55" y="13"/>
                    <a:pt x="75" y="13"/>
                  </a:cubicBezTo>
                  <a:cubicBezTo>
                    <a:pt x="112" y="13"/>
                    <a:pt x="131" y="45"/>
                    <a:pt x="131" y="78"/>
                  </a:cubicBezTo>
                  <a:cubicBezTo>
                    <a:pt x="131" y="120"/>
                    <a:pt x="102" y="150"/>
                    <a:pt x="55" y="198"/>
                  </a:cubicBezTo>
                  <a:lnTo>
                    <a:pt x="5" y="250"/>
                  </a:lnTo>
                  <a:cubicBezTo>
                    <a:pt x="0" y="255"/>
                    <a:pt x="0" y="255"/>
                    <a:pt x="0" y="265"/>
                  </a:cubicBezTo>
                  <a:lnTo>
                    <a:pt x="157" y="265"/>
                  </a:lnTo>
                  <a:lnTo>
                    <a:pt x="169" y="194"/>
                  </a:lnTo>
                  <a:lnTo>
                    <a:pt x="156" y="194"/>
                  </a:lnTo>
                  <a:cubicBezTo>
                    <a:pt x="155" y="202"/>
                    <a:pt x="152" y="222"/>
                    <a:pt x="147" y="229"/>
                  </a:cubicBezTo>
                  <a:cubicBezTo>
                    <a:pt x="145" y="233"/>
                    <a:pt x="115" y="233"/>
                    <a:pt x="108" y="233"/>
                  </a:cubicBezTo>
                  <a:lnTo>
                    <a:pt x="37" y="233"/>
                  </a:lnTo>
                  <a:lnTo>
                    <a:pt x="91" y="18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5" name="Freeform 154"/>
            <p:cNvSpPr>
              <a:spLocks/>
            </p:cNvSpPr>
            <p:nvPr/>
          </p:nvSpPr>
          <p:spPr bwMode="auto">
            <a:xfrm>
              <a:off x="3944938" y="2678113"/>
              <a:ext cx="263525" cy="266700"/>
            </a:xfrm>
            <a:custGeom>
              <a:avLst/>
              <a:gdLst>
                <a:gd name="T0" fmla="*/ 0 w 1033"/>
                <a:gd name="T1" fmla="*/ 0 h 1035"/>
                <a:gd name="T2" fmla="*/ 1033 w 1033"/>
                <a:gd name="T3" fmla="*/ 0 h 1035"/>
                <a:gd name="T4" fmla="*/ 1033 w 1033"/>
                <a:gd name="T5" fmla="*/ 1035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3" h="1035">
                  <a:moveTo>
                    <a:pt x="0" y="0"/>
                  </a:moveTo>
                  <a:lnTo>
                    <a:pt x="1033" y="0"/>
                  </a:lnTo>
                  <a:lnTo>
                    <a:pt x="1033" y="1035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6" name="Freeform 155"/>
            <p:cNvSpPr>
              <a:spLocks/>
            </p:cNvSpPr>
            <p:nvPr/>
          </p:nvSpPr>
          <p:spPr bwMode="auto">
            <a:xfrm>
              <a:off x="4187825" y="2930525"/>
              <a:ext cx="41275" cy="19050"/>
            </a:xfrm>
            <a:custGeom>
              <a:avLst/>
              <a:gdLst>
                <a:gd name="T0" fmla="*/ 160 w 160"/>
                <a:gd name="T1" fmla="*/ 0 h 75"/>
                <a:gd name="T2" fmla="*/ 80 w 160"/>
                <a:gd name="T3" fmla="*/ 75 h 75"/>
                <a:gd name="T4" fmla="*/ 0 w 160"/>
                <a:gd name="T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0" h="75">
                  <a:moveTo>
                    <a:pt x="160" y="0"/>
                  </a:moveTo>
                  <a:cubicBezTo>
                    <a:pt x="130" y="5"/>
                    <a:pt x="85" y="60"/>
                    <a:pt x="80" y="75"/>
                  </a:cubicBezTo>
                  <a:cubicBezTo>
                    <a:pt x="75" y="60"/>
                    <a:pt x="30" y="5"/>
                    <a:pt x="0" y="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7" name="Line 156"/>
            <p:cNvSpPr>
              <a:spLocks noChangeShapeType="1"/>
            </p:cNvSpPr>
            <p:nvPr/>
          </p:nvSpPr>
          <p:spPr bwMode="auto">
            <a:xfrm flipH="1">
              <a:off x="3995738" y="2989263"/>
              <a:ext cx="174625" cy="0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8" name="Freeform 157"/>
            <p:cNvSpPr>
              <a:spLocks/>
            </p:cNvSpPr>
            <p:nvPr/>
          </p:nvSpPr>
          <p:spPr bwMode="auto">
            <a:xfrm>
              <a:off x="3992563" y="2968625"/>
              <a:ext cx="19050" cy="41275"/>
            </a:xfrm>
            <a:custGeom>
              <a:avLst/>
              <a:gdLst>
                <a:gd name="T0" fmla="*/ 75 w 75"/>
                <a:gd name="T1" fmla="*/ 160 h 160"/>
                <a:gd name="T2" fmla="*/ 0 w 75"/>
                <a:gd name="T3" fmla="*/ 80 h 160"/>
                <a:gd name="T4" fmla="*/ 75 w 75"/>
                <a:gd name="T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160">
                  <a:moveTo>
                    <a:pt x="75" y="160"/>
                  </a:moveTo>
                  <a:cubicBezTo>
                    <a:pt x="70" y="130"/>
                    <a:pt x="15" y="85"/>
                    <a:pt x="0" y="80"/>
                  </a:cubicBezTo>
                  <a:cubicBezTo>
                    <a:pt x="15" y="75"/>
                    <a:pt x="70" y="30"/>
                    <a:pt x="75" y="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9" name="Freeform 158"/>
            <p:cNvSpPr>
              <a:spLocks/>
            </p:cNvSpPr>
            <p:nvPr/>
          </p:nvSpPr>
          <p:spPr bwMode="auto">
            <a:xfrm>
              <a:off x="4738688" y="3117850"/>
              <a:ext cx="681038" cy="474663"/>
            </a:xfrm>
            <a:custGeom>
              <a:avLst/>
              <a:gdLst>
                <a:gd name="T0" fmla="*/ 2670 w 2670"/>
                <a:gd name="T1" fmla="*/ 0 h 1843"/>
                <a:gd name="T2" fmla="*/ 2670 w 2670"/>
                <a:gd name="T3" fmla="*/ 1843 h 1843"/>
                <a:gd name="T4" fmla="*/ 0 w 2670"/>
                <a:gd name="T5" fmla="*/ 1843 h 1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70" h="1843">
                  <a:moveTo>
                    <a:pt x="2670" y="0"/>
                  </a:moveTo>
                  <a:lnTo>
                    <a:pt x="2670" y="1843"/>
                  </a:lnTo>
                  <a:lnTo>
                    <a:pt x="0" y="1843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0" name="Freeform 159"/>
            <p:cNvSpPr>
              <a:spLocks/>
            </p:cNvSpPr>
            <p:nvPr/>
          </p:nvSpPr>
          <p:spPr bwMode="auto">
            <a:xfrm>
              <a:off x="4733925" y="3571875"/>
              <a:ext cx="19050" cy="41275"/>
            </a:xfrm>
            <a:custGeom>
              <a:avLst/>
              <a:gdLst>
                <a:gd name="T0" fmla="*/ 75 w 75"/>
                <a:gd name="T1" fmla="*/ 160 h 160"/>
                <a:gd name="T2" fmla="*/ 0 w 75"/>
                <a:gd name="T3" fmla="*/ 80 h 160"/>
                <a:gd name="T4" fmla="*/ 75 w 75"/>
                <a:gd name="T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160">
                  <a:moveTo>
                    <a:pt x="75" y="160"/>
                  </a:moveTo>
                  <a:cubicBezTo>
                    <a:pt x="70" y="130"/>
                    <a:pt x="15" y="85"/>
                    <a:pt x="0" y="80"/>
                  </a:cubicBezTo>
                  <a:cubicBezTo>
                    <a:pt x="15" y="75"/>
                    <a:pt x="70" y="30"/>
                    <a:pt x="75" y="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1" name="Freeform 160"/>
            <p:cNvSpPr>
              <a:spLocks/>
            </p:cNvSpPr>
            <p:nvPr/>
          </p:nvSpPr>
          <p:spPr bwMode="auto">
            <a:xfrm>
              <a:off x="5238750" y="2678113"/>
              <a:ext cx="328613" cy="182563"/>
            </a:xfrm>
            <a:custGeom>
              <a:avLst/>
              <a:gdLst>
                <a:gd name="T0" fmla="*/ 0 w 1288"/>
                <a:gd name="T1" fmla="*/ 709 h 709"/>
                <a:gd name="T2" fmla="*/ 0 w 1288"/>
                <a:gd name="T3" fmla="*/ 0 h 709"/>
                <a:gd name="T4" fmla="*/ 1288 w 1288"/>
                <a:gd name="T5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88" h="709">
                  <a:moveTo>
                    <a:pt x="0" y="709"/>
                  </a:moveTo>
                  <a:lnTo>
                    <a:pt x="0" y="0"/>
                  </a:lnTo>
                  <a:lnTo>
                    <a:pt x="1288" y="0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2" name="Freeform 161"/>
            <p:cNvSpPr>
              <a:spLocks/>
            </p:cNvSpPr>
            <p:nvPr/>
          </p:nvSpPr>
          <p:spPr bwMode="auto">
            <a:xfrm>
              <a:off x="5553075" y="2657475"/>
              <a:ext cx="19050" cy="41275"/>
            </a:xfrm>
            <a:custGeom>
              <a:avLst/>
              <a:gdLst>
                <a:gd name="T0" fmla="*/ 0 w 74"/>
                <a:gd name="T1" fmla="*/ 0 h 160"/>
                <a:gd name="T2" fmla="*/ 74 w 74"/>
                <a:gd name="T3" fmla="*/ 80 h 160"/>
                <a:gd name="T4" fmla="*/ 0 w 74"/>
                <a:gd name="T5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160">
                  <a:moveTo>
                    <a:pt x="0" y="0"/>
                  </a:moveTo>
                  <a:cubicBezTo>
                    <a:pt x="5" y="30"/>
                    <a:pt x="59" y="75"/>
                    <a:pt x="74" y="80"/>
                  </a:cubicBezTo>
                  <a:cubicBezTo>
                    <a:pt x="59" y="85"/>
                    <a:pt x="5" y="130"/>
                    <a:pt x="0" y="16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3" name="Line 162"/>
            <p:cNvSpPr>
              <a:spLocks noChangeShapeType="1"/>
            </p:cNvSpPr>
            <p:nvPr/>
          </p:nvSpPr>
          <p:spPr bwMode="auto">
            <a:xfrm flipV="1">
              <a:off x="5202238" y="2733675"/>
              <a:ext cx="73025" cy="73025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4" name="Rectangle 163"/>
            <p:cNvSpPr>
              <a:spLocks noChangeArrowheads="1"/>
            </p:cNvSpPr>
            <p:nvPr/>
          </p:nvSpPr>
          <p:spPr bwMode="auto">
            <a:xfrm>
              <a:off x="5573713" y="2587625"/>
              <a:ext cx="361950" cy="182563"/>
            </a:xfrm>
            <a:prstGeom prst="rect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5" name="Freeform 164"/>
            <p:cNvSpPr>
              <a:spLocks/>
            </p:cNvSpPr>
            <p:nvPr/>
          </p:nvSpPr>
          <p:spPr bwMode="auto">
            <a:xfrm>
              <a:off x="5707063" y="2614613"/>
              <a:ext cx="69850" cy="127000"/>
            </a:xfrm>
            <a:custGeom>
              <a:avLst/>
              <a:gdLst>
                <a:gd name="T0" fmla="*/ 172 w 273"/>
                <a:gd name="T1" fmla="*/ 166 h 496"/>
                <a:gd name="T2" fmla="*/ 218 w 273"/>
                <a:gd name="T3" fmla="*/ 166 h 496"/>
                <a:gd name="T4" fmla="*/ 235 w 273"/>
                <a:gd name="T5" fmla="*/ 156 h 496"/>
                <a:gd name="T6" fmla="*/ 220 w 273"/>
                <a:gd name="T7" fmla="*/ 150 h 496"/>
                <a:gd name="T8" fmla="*/ 175 w 273"/>
                <a:gd name="T9" fmla="*/ 150 h 496"/>
                <a:gd name="T10" fmla="*/ 186 w 273"/>
                <a:gd name="T11" fmla="*/ 87 h 496"/>
                <a:gd name="T12" fmla="*/ 199 w 273"/>
                <a:gd name="T13" fmla="*/ 31 h 496"/>
                <a:gd name="T14" fmla="*/ 225 w 273"/>
                <a:gd name="T15" fmla="*/ 12 h 496"/>
                <a:gd name="T16" fmla="*/ 252 w 273"/>
                <a:gd name="T17" fmla="*/ 22 h 496"/>
                <a:gd name="T18" fmla="*/ 222 w 273"/>
                <a:gd name="T19" fmla="*/ 51 h 496"/>
                <a:gd name="T20" fmla="*/ 243 w 273"/>
                <a:gd name="T21" fmla="*/ 70 h 496"/>
                <a:gd name="T22" fmla="*/ 273 w 273"/>
                <a:gd name="T23" fmla="*/ 38 h 496"/>
                <a:gd name="T24" fmla="*/ 225 w 273"/>
                <a:gd name="T25" fmla="*/ 0 h 496"/>
                <a:gd name="T26" fmla="*/ 156 w 273"/>
                <a:gd name="T27" fmla="*/ 64 h 496"/>
                <a:gd name="T28" fmla="*/ 138 w 273"/>
                <a:gd name="T29" fmla="*/ 150 h 496"/>
                <a:gd name="T30" fmla="*/ 100 w 273"/>
                <a:gd name="T31" fmla="*/ 150 h 496"/>
                <a:gd name="T32" fmla="*/ 84 w 273"/>
                <a:gd name="T33" fmla="*/ 160 h 496"/>
                <a:gd name="T34" fmla="*/ 99 w 273"/>
                <a:gd name="T35" fmla="*/ 166 h 496"/>
                <a:gd name="T36" fmla="*/ 135 w 273"/>
                <a:gd name="T37" fmla="*/ 166 h 496"/>
                <a:gd name="T38" fmla="*/ 94 w 273"/>
                <a:gd name="T39" fmla="*/ 382 h 496"/>
                <a:gd name="T40" fmla="*/ 47 w 273"/>
                <a:gd name="T41" fmla="*/ 484 h 496"/>
                <a:gd name="T42" fmla="*/ 21 w 273"/>
                <a:gd name="T43" fmla="*/ 475 h 496"/>
                <a:gd name="T44" fmla="*/ 51 w 273"/>
                <a:gd name="T45" fmla="*/ 445 h 496"/>
                <a:gd name="T46" fmla="*/ 30 w 273"/>
                <a:gd name="T47" fmla="*/ 426 h 496"/>
                <a:gd name="T48" fmla="*/ 0 w 273"/>
                <a:gd name="T49" fmla="*/ 459 h 496"/>
                <a:gd name="T50" fmla="*/ 47 w 273"/>
                <a:gd name="T51" fmla="*/ 496 h 496"/>
                <a:gd name="T52" fmla="*/ 108 w 273"/>
                <a:gd name="T53" fmla="*/ 443 h 496"/>
                <a:gd name="T54" fmla="*/ 139 w 273"/>
                <a:gd name="T55" fmla="*/ 339 h 496"/>
                <a:gd name="T56" fmla="*/ 172 w 273"/>
                <a:gd name="T57" fmla="*/ 16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3" h="496">
                  <a:moveTo>
                    <a:pt x="172" y="166"/>
                  </a:moveTo>
                  <a:lnTo>
                    <a:pt x="218" y="166"/>
                  </a:lnTo>
                  <a:cubicBezTo>
                    <a:pt x="229" y="166"/>
                    <a:pt x="235" y="166"/>
                    <a:pt x="235" y="156"/>
                  </a:cubicBezTo>
                  <a:cubicBezTo>
                    <a:pt x="235" y="150"/>
                    <a:pt x="229" y="150"/>
                    <a:pt x="220" y="150"/>
                  </a:cubicBezTo>
                  <a:lnTo>
                    <a:pt x="175" y="150"/>
                  </a:lnTo>
                  <a:lnTo>
                    <a:pt x="186" y="87"/>
                  </a:lnTo>
                  <a:cubicBezTo>
                    <a:pt x="188" y="76"/>
                    <a:pt x="196" y="37"/>
                    <a:pt x="199" y="31"/>
                  </a:cubicBezTo>
                  <a:cubicBezTo>
                    <a:pt x="204" y="20"/>
                    <a:pt x="214" y="12"/>
                    <a:pt x="225" y="12"/>
                  </a:cubicBezTo>
                  <a:cubicBezTo>
                    <a:pt x="227" y="12"/>
                    <a:pt x="241" y="12"/>
                    <a:pt x="252" y="22"/>
                  </a:cubicBezTo>
                  <a:cubicBezTo>
                    <a:pt x="228" y="24"/>
                    <a:pt x="222" y="43"/>
                    <a:pt x="222" y="51"/>
                  </a:cubicBezTo>
                  <a:cubicBezTo>
                    <a:pt x="222" y="64"/>
                    <a:pt x="232" y="70"/>
                    <a:pt x="243" y="70"/>
                  </a:cubicBezTo>
                  <a:cubicBezTo>
                    <a:pt x="257" y="70"/>
                    <a:pt x="273" y="58"/>
                    <a:pt x="273" y="38"/>
                  </a:cubicBezTo>
                  <a:cubicBezTo>
                    <a:pt x="273" y="13"/>
                    <a:pt x="247" y="0"/>
                    <a:pt x="225" y="0"/>
                  </a:cubicBezTo>
                  <a:cubicBezTo>
                    <a:pt x="206" y="0"/>
                    <a:pt x="172" y="10"/>
                    <a:pt x="156" y="64"/>
                  </a:cubicBezTo>
                  <a:cubicBezTo>
                    <a:pt x="153" y="75"/>
                    <a:pt x="151" y="81"/>
                    <a:pt x="138" y="150"/>
                  </a:cubicBezTo>
                  <a:lnTo>
                    <a:pt x="100" y="150"/>
                  </a:lnTo>
                  <a:cubicBezTo>
                    <a:pt x="90" y="150"/>
                    <a:pt x="84" y="150"/>
                    <a:pt x="84" y="160"/>
                  </a:cubicBezTo>
                  <a:cubicBezTo>
                    <a:pt x="84" y="166"/>
                    <a:pt x="89" y="166"/>
                    <a:pt x="99" y="166"/>
                  </a:cubicBezTo>
                  <a:lnTo>
                    <a:pt x="135" y="166"/>
                  </a:lnTo>
                  <a:lnTo>
                    <a:pt x="94" y="382"/>
                  </a:lnTo>
                  <a:cubicBezTo>
                    <a:pt x="84" y="435"/>
                    <a:pt x="75" y="484"/>
                    <a:pt x="47" y="484"/>
                  </a:cubicBezTo>
                  <a:cubicBezTo>
                    <a:pt x="45" y="484"/>
                    <a:pt x="31" y="484"/>
                    <a:pt x="21" y="475"/>
                  </a:cubicBezTo>
                  <a:cubicBezTo>
                    <a:pt x="46" y="473"/>
                    <a:pt x="51" y="453"/>
                    <a:pt x="51" y="445"/>
                  </a:cubicBezTo>
                  <a:cubicBezTo>
                    <a:pt x="51" y="433"/>
                    <a:pt x="41" y="426"/>
                    <a:pt x="30" y="426"/>
                  </a:cubicBezTo>
                  <a:cubicBezTo>
                    <a:pt x="16" y="426"/>
                    <a:pt x="0" y="438"/>
                    <a:pt x="0" y="459"/>
                  </a:cubicBezTo>
                  <a:cubicBezTo>
                    <a:pt x="0" y="483"/>
                    <a:pt x="24" y="496"/>
                    <a:pt x="47" y="496"/>
                  </a:cubicBezTo>
                  <a:cubicBezTo>
                    <a:pt x="77" y="496"/>
                    <a:pt x="98" y="464"/>
                    <a:pt x="108" y="443"/>
                  </a:cubicBezTo>
                  <a:cubicBezTo>
                    <a:pt x="126" y="409"/>
                    <a:pt x="138" y="343"/>
                    <a:pt x="139" y="339"/>
                  </a:cubicBezTo>
                  <a:lnTo>
                    <a:pt x="172" y="16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6" name="Freeform 165"/>
            <p:cNvSpPr>
              <a:spLocks/>
            </p:cNvSpPr>
            <p:nvPr/>
          </p:nvSpPr>
          <p:spPr bwMode="auto">
            <a:xfrm>
              <a:off x="5776913" y="2665413"/>
              <a:ext cx="36513" cy="69850"/>
            </a:xfrm>
            <a:custGeom>
              <a:avLst/>
              <a:gdLst>
                <a:gd name="T0" fmla="*/ 87 w 140"/>
                <a:gd name="T1" fmla="*/ 12 h 265"/>
                <a:gd name="T2" fmla="*/ 75 w 140"/>
                <a:gd name="T3" fmla="*/ 0 h 265"/>
                <a:gd name="T4" fmla="*/ 0 w 140"/>
                <a:gd name="T5" fmla="*/ 26 h 265"/>
                <a:gd name="T6" fmla="*/ 0 w 140"/>
                <a:gd name="T7" fmla="*/ 39 h 265"/>
                <a:gd name="T8" fmla="*/ 55 w 140"/>
                <a:gd name="T9" fmla="*/ 28 h 265"/>
                <a:gd name="T10" fmla="*/ 55 w 140"/>
                <a:gd name="T11" fmla="*/ 233 h 265"/>
                <a:gd name="T12" fmla="*/ 16 w 140"/>
                <a:gd name="T13" fmla="*/ 252 h 265"/>
                <a:gd name="T14" fmla="*/ 2 w 140"/>
                <a:gd name="T15" fmla="*/ 252 h 265"/>
                <a:gd name="T16" fmla="*/ 2 w 140"/>
                <a:gd name="T17" fmla="*/ 265 h 265"/>
                <a:gd name="T18" fmla="*/ 71 w 140"/>
                <a:gd name="T19" fmla="*/ 264 h 265"/>
                <a:gd name="T20" fmla="*/ 140 w 140"/>
                <a:gd name="T21" fmla="*/ 265 h 265"/>
                <a:gd name="T22" fmla="*/ 140 w 140"/>
                <a:gd name="T23" fmla="*/ 252 h 265"/>
                <a:gd name="T24" fmla="*/ 126 w 140"/>
                <a:gd name="T25" fmla="*/ 252 h 265"/>
                <a:gd name="T26" fmla="*/ 87 w 140"/>
                <a:gd name="T27" fmla="*/ 233 h 265"/>
                <a:gd name="T28" fmla="*/ 87 w 140"/>
                <a:gd name="T29" fmla="*/ 1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265">
                  <a:moveTo>
                    <a:pt x="87" y="12"/>
                  </a:moveTo>
                  <a:cubicBezTo>
                    <a:pt x="87" y="1"/>
                    <a:pt x="86" y="0"/>
                    <a:pt x="75" y="0"/>
                  </a:cubicBezTo>
                  <a:cubicBezTo>
                    <a:pt x="59" y="16"/>
                    <a:pt x="38" y="26"/>
                    <a:pt x="0" y="26"/>
                  </a:cubicBezTo>
                  <a:lnTo>
                    <a:pt x="0" y="39"/>
                  </a:lnTo>
                  <a:cubicBezTo>
                    <a:pt x="11" y="39"/>
                    <a:pt x="32" y="39"/>
                    <a:pt x="55" y="28"/>
                  </a:cubicBezTo>
                  <a:lnTo>
                    <a:pt x="55" y="233"/>
                  </a:lnTo>
                  <a:cubicBezTo>
                    <a:pt x="55" y="248"/>
                    <a:pt x="54" y="252"/>
                    <a:pt x="16" y="252"/>
                  </a:cubicBezTo>
                  <a:lnTo>
                    <a:pt x="2" y="252"/>
                  </a:lnTo>
                  <a:lnTo>
                    <a:pt x="2" y="265"/>
                  </a:lnTo>
                  <a:cubicBezTo>
                    <a:pt x="18" y="264"/>
                    <a:pt x="53" y="264"/>
                    <a:pt x="71" y="264"/>
                  </a:cubicBezTo>
                  <a:cubicBezTo>
                    <a:pt x="89" y="264"/>
                    <a:pt x="123" y="264"/>
                    <a:pt x="140" y="265"/>
                  </a:cubicBezTo>
                  <a:lnTo>
                    <a:pt x="140" y="252"/>
                  </a:lnTo>
                  <a:lnTo>
                    <a:pt x="126" y="252"/>
                  </a:lnTo>
                  <a:cubicBezTo>
                    <a:pt x="88" y="252"/>
                    <a:pt x="87" y="248"/>
                    <a:pt x="87" y="233"/>
                  </a:cubicBezTo>
                  <a:lnTo>
                    <a:pt x="87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7" name="Line 166"/>
            <p:cNvSpPr>
              <a:spLocks noChangeShapeType="1"/>
            </p:cNvSpPr>
            <p:nvPr/>
          </p:nvSpPr>
          <p:spPr bwMode="auto">
            <a:xfrm flipH="1">
              <a:off x="4251325" y="2989263"/>
              <a:ext cx="461963" cy="0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8" name="Freeform 167"/>
            <p:cNvSpPr>
              <a:spLocks/>
            </p:cNvSpPr>
            <p:nvPr/>
          </p:nvSpPr>
          <p:spPr bwMode="auto">
            <a:xfrm>
              <a:off x="4248150" y="2968625"/>
              <a:ext cx="19050" cy="41275"/>
            </a:xfrm>
            <a:custGeom>
              <a:avLst/>
              <a:gdLst>
                <a:gd name="T0" fmla="*/ 75 w 75"/>
                <a:gd name="T1" fmla="*/ 160 h 160"/>
                <a:gd name="T2" fmla="*/ 0 w 75"/>
                <a:gd name="T3" fmla="*/ 80 h 160"/>
                <a:gd name="T4" fmla="*/ 75 w 75"/>
                <a:gd name="T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160">
                  <a:moveTo>
                    <a:pt x="75" y="160"/>
                  </a:moveTo>
                  <a:cubicBezTo>
                    <a:pt x="70" y="130"/>
                    <a:pt x="15" y="85"/>
                    <a:pt x="0" y="80"/>
                  </a:cubicBezTo>
                  <a:cubicBezTo>
                    <a:pt x="15" y="75"/>
                    <a:pt x="70" y="30"/>
                    <a:pt x="75" y="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9" name="Freeform 168"/>
            <p:cNvSpPr>
              <a:spLocks/>
            </p:cNvSpPr>
            <p:nvPr/>
          </p:nvSpPr>
          <p:spPr bwMode="auto">
            <a:xfrm>
              <a:off x="4629150" y="3824288"/>
              <a:ext cx="58738" cy="63500"/>
            </a:xfrm>
            <a:custGeom>
              <a:avLst/>
              <a:gdLst>
                <a:gd name="T0" fmla="*/ 49 w 231"/>
                <a:gd name="T1" fmla="*/ 195 h 247"/>
                <a:gd name="T2" fmla="*/ 114 w 231"/>
                <a:gd name="T3" fmla="*/ 133 h 247"/>
                <a:gd name="T4" fmla="*/ 167 w 231"/>
                <a:gd name="T5" fmla="*/ 84 h 247"/>
                <a:gd name="T6" fmla="*/ 231 w 231"/>
                <a:gd name="T7" fmla="*/ 5 h 247"/>
                <a:gd name="T8" fmla="*/ 225 w 231"/>
                <a:gd name="T9" fmla="*/ 0 h 247"/>
                <a:gd name="T10" fmla="*/ 217 w 231"/>
                <a:gd name="T11" fmla="*/ 6 h 247"/>
                <a:gd name="T12" fmla="*/ 176 w 231"/>
                <a:gd name="T13" fmla="*/ 40 h 247"/>
                <a:gd name="T14" fmla="*/ 148 w 231"/>
                <a:gd name="T15" fmla="*/ 23 h 247"/>
                <a:gd name="T16" fmla="*/ 111 w 231"/>
                <a:gd name="T17" fmla="*/ 0 h 247"/>
                <a:gd name="T18" fmla="*/ 45 w 231"/>
                <a:gd name="T19" fmla="*/ 62 h 247"/>
                <a:gd name="T20" fmla="*/ 51 w 231"/>
                <a:gd name="T21" fmla="*/ 68 h 247"/>
                <a:gd name="T22" fmla="*/ 58 w 231"/>
                <a:gd name="T23" fmla="*/ 62 h 247"/>
                <a:gd name="T24" fmla="*/ 105 w 231"/>
                <a:gd name="T25" fmla="*/ 36 h 247"/>
                <a:gd name="T26" fmla="*/ 139 w 231"/>
                <a:gd name="T27" fmla="*/ 44 h 247"/>
                <a:gd name="T28" fmla="*/ 181 w 231"/>
                <a:gd name="T29" fmla="*/ 52 h 247"/>
                <a:gd name="T30" fmla="*/ 105 w 231"/>
                <a:gd name="T31" fmla="*/ 124 h 247"/>
                <a:gd name="T32" fmla="*/ 56 w 231"/>
                <a:gd name="T33" fmla="*/ 170 h 247"/>
                <a:gd name="T34" fmla="*/ 0 w 231"/>
                <a:gd name="T35" fmla="*/ 241 h 247"/>
                <a:gd name="T36" fmla="*/ 6 w 231"/>
                <a:gd name="T37" fmla="*/ 247 h 247"/>
                <a:gd name="T38" fmla="*/ 15 w 231"/>
                <a:gd name="T39" fmla="*/ 240 h 247"/>
                <a:gd name="T40" fmla="*/ 62 w 231"/>
                <a:gd name="T41" fmla="*/ 206 h 247"/>
                <a:gd name="T42" fmla="*/ 93 w 231"/>
                <a:gd name="T43" fmla="*/ 227 h 247"/>
                <a:gd name="T44" fmla="*/ 128 w 231"/>
                <a:gd name="T45" fmla="*/ 247 h 247"/>
                <a:gd name="T46" fmla="*/ 214 w 231"/>
                <a:gd name="T47" fmla="*/ 163 h 247"/>
                <a:gd name="T48" fmla="*/ 207 w 231"/>
                <a:gd name="T49" fmla="*/ 157 h 247"/>
                <a:gd name="T50" fmla="*/ 200 w 231"/>
                <a:gd name="T51" fmla="*/ 164 h 247"/>
                <a:gd name="T52" fmla="*/ 134 w 231"/>
                <a:gd name="T53" fmla="*/ 210 h 247"/>
                <a:gd name="T54" fmla="*/ 102 w 231"/>
                <a:gd name="T55" fmla="*/ 203 h 247"/>
                <a:gd name="T56" fmla="*/ 64 w 231"/>
                <a:gd name="T57" fmla="*/ 194 h 247"/>
                <a:gd name="T58" fmla="*/ 49 w 231"/>
                <a:gd name="T59" fmla="*/ 19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1" h="247">
                  <a:moveTo>
                    <a:pt x="49" y="195"/>
                  </a:moveTo>
                  <a:cubicBezTo>
                    <a:pt x="78" y="164"/>
                    <a:pt x="94" y="150"/>
                    <a:pt x="114" y="133"/>
                  </a:cubicBezTo>
                  <a:cubicBezTo>
                    <a:pt x="114" y="133"/>
                    <a:pt x="148" y="104"/>
                    <a:pt x="167" y="84"/>
                  </a:cubicBezTo>
                  <a:cubicBezTo>
                    <a:pt x="219" y="33"/>
                    <a:pt x="231" y="7"/>
                    <a:pt x="231" y="5"/>
                  </a:cubicBezTo>
                  <a:cubicBezTo>
                    <a:pt x="231" y="0"/>
                    <a:pt x="226" y="0"/>
                    <a:pt x="225" y="0"/>
                  </a:cubicBezTo>
                  <a:cubicBezTo>
                    <a:pt x="221" y="0"/>
                    <a:pt x="220" y="1"/>
                    <a:pt x="217" y="6"/>
                  </a:cubicBezTo>
                  <a:cubicBezTo>
                    <a:pt x="201" y="32"/>
                    <a:pt x="189" y="40"/>
                    <a:pt x="176" y="40"/>
                  </a:cubicBezTo>
                  <a:cubicBezTo>
                    <a:pt x="163" y="40"/>
                    <a:pt x="157" y="32"/>
                    <a:pt x="148" y="23"/>
                  </a:cubicBezTo>
                  <a:cubicBezTo>
                    <a:pt x="138" y="10"/>
                    <a:pt x="129" y="0"/>
                    <a:pt x="111" y="0"/>
                  </a:cubicBezTo>
                  <a:cubicBezTo>
                    <a:pt x="70" y="0"/>
                    <a:pt x="45" y="50"/>
                    <a:pt x="45" y="62"/>
                  </a:cubicBezTo>
                  <a:cubicBezTo>
                    <a:pt x="45" y="64"/>
                    <a:pt x="46" y="68"/>
                    <a:pt x="51" y="68"/>
                  </a:cubicBezTo>
                  <a:cubicBezTo>
                    <a:pt x="56" y="68"/>
                    <a:pt x="57" y="65"/>
                    <a:pt x="58" y="62"/>
                  </a:cubicBezTo>
                  <a:cubicBezTo>
                    <a:pt x="69" y="37"/>
                    <a:pt x="100" y="36"/>
                    <a:pt x="105" y="36"/>
                  </a:cubicBezTo>
                  <a:cubicBezTo>
                    <a:pt x="116" y="36"/>
                    <a:pt x="126" y="40"/>
                    <a:pt x="139" y="44"/>
                  </a:cubicBezTo>
                  <a:cubicBezTo>
                    <a:pt x="161" y="52"/>
                    <a:pt x="167" y="52"/>
                    <a:pt x="181" y="52"/>
                  </a:cubicBezTo>
                  <a:cubicBezTo>
                    <a:pt x="161" y="76"/>
                    <a:pt x="116" y="115"/>
                    <a:pt x="105" y="124"/>
                  </a:cubicBezTo>
                  <a:lnTo>
                    <a:pt x="56" y="170"/>
                  </a:lnTo>
                  <a:cubicBezTo>
                    <a:pt x="19" y="206"/>
                    <a:pt x="0" y="237"/>
                    <a:pt x="0" y="241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11" y="247"/>
                    <a:pt x="12" y="246"/>
                    <a:pt x="15" y="240"/>
                  </a:cubicBezTo>
                  <a:cubicBezTo>
                    <a:pt x="28" y="220"/>
                    <a:pt x="44" y="206"/>
                    <a:pt x="62" y="206"/>
                  </a:cubicBezTo>
                  <a:cubicBezTo>
                    <a:pt x="74" y="206"/>
                    <a:pt x="80" y="211"/>
                    <a:pt x="93" y="227"/>
                  </a:cubicBezTo>
                  <a:cubicBezTo>
                    <a:pt x="102" y="238"/>
                    <a:pt x="112" y="247"/>
                    <a:pt x="128" y="247"/>
                  </a:cubicBezTo>
                  <a:cubicBezTo>
                    <a:pt x="182" y="247"/>
                    <a:pt x="214" y="177"/>
                    <a:pt x="214" y="163"/>
                  </a:cubicBezTo>
                  <a:cubicBezTo>
                    <a:pt x="214" y="160"/>
                    <a:pt x="212" y="157"/>
                    <a:pt x="207" y="157"/>
                  </a:cubicBezTo>
                  <a:cubicBezTo>
                    <a:pt x="202" y="157"/>
                    <a:pt x="201" y="160"/>
                    <a:pt x="200" y="164"/>
                  </a:cubicBezTo>
                  <a:cubicBezTo>
                    <a:pt x="187" y="200"/>
                    <a:pt x="152" y="210"/>
                    <a:pt x="134" y="210"/>
                  </a:cubicBezTo>
                  <a:cubicBezTo>
                    <a:pt x="123" y="210"/>
                    <a:pt x="113" y="207"/>
                    <a:pt x="102" y="203"/>
                  </a:cubicBezTo>
                  <a:cubicBezTo>
                    <a:pt x="83" y="196"/>
                    <a:pt x="75" y="194"/>
                    <a:pt x="64" y="194"/>
                  </a:cubicBezTo>
                  <a:cubicBezTo>
                    <a:pt x="63" y="194"/>
                    <a:pt x="54" y="194"/>
                    <a:pt x="49" y="19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0" name="Freeform 169"/>
            <p:cNvSpPr>
              <a:spLocks/>
            </p:cNvSpPr>
            <p:nvPr/>
          </p:nvSpPr>
          <p:spPr bwMode="auto">
            <a:xfrm>
              <a:off x="4689475" y="3843338"/>
              <a:ext cx="33338" cy="65088"/>
            </a:xfrm>
            <a:custGeom>
              <a:avLst/>
              <a:gdLst>
                <a:gd name="T0" fmla="*/ 78 w 130"/>
                <a:gd name="T1" fmla="*/ 91 h 253"/>
                <a:gd name="T2" fmla="*/ 117 w 130"/>
                <a:gd name="T3" fmla="*/ 91 h 253"/>
                <a:gd name="T4" fmla="*/ 130 w 130"/>
                <a:gd name="T5" fmla="*/ 83 h 253"/>
                <a:gd name="T6" fmla="*/ 118 w 130"/>
                <a:gd name="T7" fmla="*/ 78 h 253"/>
                <a:gd name="T8" fmla="*/ 81 w 130"/>
                <a:gd name="T9" fmla="*/ 78 h 253"/>
                <a:gd name="T10" fmla="*/ 96 w 130"/>
                <a:gd name="T11" fmla="*/ 21 h 253"/>
                <a:gd name="T12" fmla="*/ 97 w 130"/>
                <a:gd name="T13" fmla="*/ 13 h 253"/>
                <a:gd name="T14" fmla="*/ 84 w 130"/>
                <a:gd name="T15" fmla="*/ 0 h 253"/>
                <a:gd name="T16" fmla="*/ 64 w 130"/>
                <a:gd name="T17" fmla="*/ 29 h 253"/>
                <a:gd name="T18" fmla="*/ 51 w 130"/>
                <a:gd name="T19" fmla="*/ 78 h 253"/>
                <a:gd name="T20" fmla="*/ 13 w 130"/>
                <a:gd name="T21" fmla="*/ 78 h 253"/>
                <a:gd name="T22" fmla="*/ 0 w 130"/>
                <a:gd name="T23" fmla="*/ 85 h 253"/>
                <a:gd name="T24" fmla="*/ 12 w 130"/>
                <a:gd name="T25" fmla="*/ 91 h 253"/>
                <a:gd name="T26" fmla="*/ 48 w 130"/>
                <a:gd name="T27" fmla="*/ 91 h 253"/>
                <a:gd name="T28" fmla="*/ 24 w 130"/>
                <a:gd name="T29" fmla="*/ 187 h 253"/>
                <a:gd name="T30" fmla="*/ 18 w 130"/>
                <a:gd name="T31" fmla="*/ 216 h 253"/>
                <a:gd name="T32" fmla="*/ 59 w 130"/>
                <a:gd name="T33" fmla="*/ 253 h 253"/>
                <a:gd name="T34" fmla="*/ 126 w 130"/>
                <a:gd name="T35" fmla="*/ 192 h 253"/>
                <a:gd name="T36" fmla="*/ 120 w 130"/>
                <a:gd name="T37" fmla="*/ 187 h 253"/>
                <a:gd name="T38" fmla="*/ 112 w 130"/>
                <a:gd name="T39" fmla="*/ 195 h 253"/>
                <a:gd name="T40" fmla="*/ 60 w 130"/>
                <a:gd name="T41" fmla="*/ 242 h 253"/>
                <a:gd name="T42" fmla="*/ 47 w 130"/>
                <a:gd name="T43" fmla="*/ 224 h 253"/>
                <a:gd name="T44" fmla="*/ 49 w 130"/>
                <a:gd name="T45" fmla="*/ 206 h 253"/>
                <a:gd name="T46" fmla="*/ 78 w 130"/>
                <a:gd name="T47" fmla="*/ 9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0" h="253">
                  <a:moveTo>
                    <a:pt x="78" y="91"/>
                  </a:moveTo>
                  <a:lnTo>
                    <a:pt x="117" y="91"/>
                  </a:lnTo>
                  <a:cubicBezTo>
                    <a:pt x="125" y="91"/>
                    <a:pt x="130" y="91"/>
                    <a:pt x="130" y="83"/>
                  </a:cubicBezTo>
                  <a:cubicBezTo>
                    <a:pt x="130" y="78"/>
                    <a:pt x="124" y="78"/>
                    <a:pt x="118" y="78"/>
                  </a:cubicBezTo>
                  <a:lnTo>
                    <a:pt x="81" y="78"/>
                  </a:lnTo>
                  <a:lnTo>
                    <a:pt x="96" y="21"/>
                  </a:lnTo>
                  <a:cubicBezTo>
                    <a:pt x="97" y="15"/>
                    <a:pt x="97" y="13"/>
                    <a:pt x="97" y="13"/>
                  </a:cubicBezTo>
                  <a:cubicBezTo>
                    <a:pt x="97" y="4"/>
                    <a:pt x="91" y="0"/>
                    <a:pt x="84" y="0"/>
                  </a:cubicBezTo>
                  <a:cubicBezTo>
                    <a:pt x="71" y="0"/>
                    <a:pt x="68" y="11"/>
                    <a:pt x="64" y="29"/>
                  </a:cubicBezTo>
                  <a:lnTo>
                    <a:pt x="51" y="78"/>
                  </a:lnTo>
                  <a:lnTo>
                    <a:pt x="13" y="78"/>
                  </a:lnTo>
                  <a:cubicBezTo>
                    <a:pt x="5" y="78"/>
                    <a:pt x="0" y="78"/>
                    <a:pt x="0" y="85"/>
                  </a:cubicBezTo>
                  <a:cubicBezTo>
                    <a:pt x="0" y="91"/>
                    <a:pt x="5" y="91"/>
                    <a:pt x="12" y="91"/>
                  </a:cubicBezTo>
                  <a:lnTo>
                    <a:pt x="48" y="91"/>
                  </a:lnTo>
                  <a:lnTo>
                    <a:pt x="24" y="187"/>
                  </a:lnTo>
                  <a:cubicBezTo>
                    <a:pt x="22" y="196"/>
                    <a:pt x="18" y="210"/>
                    <a:pt x="18" y="216"/>
                  </a:cubicBezTo>
                  <a:cubicBezTo>
                    <a:pt x="18" y="240"/>
                    <a:pt x="38" y="253"/>
                    <a:pt x="59" y="253"/>
                  </a:cubicBezTo>
                  <a:cubicBezTo>
                    <a:pt x="101" y="253"/>
                    <a:pt x="126" y="197"/>
                    <a:pt x="126" y="192"/>
                  </a:cubicBezTo>
                  <a:cubicBezTo>
                    <a:pt x="126" y="188"/>
                    <a:pt x="122" y="187"/>
                    <a:pt x="120" y="187"/>
                  </a:cubicBezTo>
                  <a:cubicBezTo>
                    <a:pt x="115" y="187"/>
                    <a:pt x="115" y="189"/>
                    <a:pt x="112" y="195"/>
                  </a:cubicBezTo>
                  <a:cubicBezTo>
                    <a:pt x="104" y="214"/>
                    <a:pt x="84" y="242"/>
                    <a:pt x="60" y="242"/>
                  </a:cubicBezTo>
                  <a:cubicBezTo>
                    <a:pt x="52" y="242"/>
                    <a:pt x="47" y="237"/>
                    <a:pt x="47" y="224"/>
                  </a:cubicBezTo>
                  <a:cubicBezTo>
                    <a:pt x="47" y="216"/>
                    <a:pt x="48" y="212"/>
                    <a:pt x="49" y="206"/>
                  </a:cubicBezTo>
                  <a:lnTo>
                    <a:pt x="78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1" name="Freeform 170"/>
            <p:cNvSpPr>
              <a:spLocks/>
            </p:cNvSpPr>
            <p:nvPr/>
          </p:nvSpPr>
          <p:spPr bwMode="auto">
            <a:xfrm>
              <a:off x="3338513" y="3117850"/>
              <a:ext cx="1116013" cy="474663"/>
            </a:xfrm>
            <a:custGeom>
              <a:avLst/>
              <a:gdLst>
                <a:gd name="T0" fmla="*/ 0 w 4371"/>
                <a:gd name="T1" fmla="*/ 0 h 1843"/>
                <a:gd name="T2" fmla="*/ 0 w 4371"/>
                <a:gd name="T3" fmla="*/ 1843 h 1843"/>
                <a:gd name="T4" fmla="*/ 4371 w 4371"/>
                <a:gd name="T5" fmla="*/ 1843 h 1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71" h="1843">
                  <a:moveTo>
                    <a:pt x="0" y="0"/>
                  </a:moveTo>
                  <a:lnTo>
                    <a:pt x="0" y="1843"/>
                  </a:lnTo>
                  <a:lnTo>
                    <a:pt x="4371" y="1843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2" name="Freeform 171"/>
            <p:cNvSpPr>
              <a:spLocks/>
            </p:cNvSpPr>
            <p:nvPr/>
          </p:nvSpPr>
          <p:spPr bwMode="auto">
            <a:xfrm>
              <a:off x="4440238" y="3571875"/>
              <a:ext cx="19050" cy="41275"/>
            </a:xfrm>
            <a:custGeom>
              <a:avLst/>
              <a:gdLst>
                <a:gd name="T0" fmla="*/ 0 w 75"/>
                <a:gd name="T1" fmla="*/ 0 h 160"/>
                <a:gd name="T2" fmla="*/ 75 w 75"/>
                <a:gd name="T3" fmla="*/ 80 h 160"/>
                <a:gd name="T4" fmla="*/ 0 w 75"/>
                <a:gd name="T5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160">
                  <a:moveTo>
                    <a:pt x="0" y="0"/>
                  </a:moveTo>
                  <a:cubicBezTo>
                    <a:pt x="5" y="30"/>
                    <a:pt x="60" y="75"/>
                    <a:pt x="75" y="80"/>
                  </a:cubicBezTo>
                  <a:cubicBezTo>
                    <a:pt x="60" y="85"/>
                    <a:pt x="5" y="130"/>
                    <a:pt x="0" y="16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3" name="Line 172"/>
            <p:cNvSpPr>
              <a:spLocks noChangeShapeType="1"/>
            </p:cNvSpPr>
            <p:nvPr/>
          </p:nvSpPr>
          <p:spPr bwMode="auto">
            <a:xfrm flipV="1">
              <a:off x="3302000" y="3208338"/>
              <a:ext cx="73025" cy="73025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4" name="Line 173"/>
            <p:cNvSpPr>
              <a:spLocks noChangeShapeType="1"/>
            </p:cNvSpPr>
            <p:nvPr/>
          </p:nvSpPr>
          <p:spPr bwMode="auto">
            <a:xfrm flipV="1">
              <a:off x="5383213" y="3208338"/>
              <a:ext cx="73025" cy="73025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5" name="Freeform 174"/>
            <p:cNvSpPr>
              <a:spLocks noEditPoints="1"/>
            </p:cNvSpPr>
            <p:nvPr/>
          </p:nvSpPr>
          <p:spPr bwMode="auto">
            <a:xfrm>
              <a:off x="2808288" y="2862263"/>
              <a:ext cx="12700" cy="255588"/>
            </a:xfrm>
            <a:custGeom>
              <a:avLst/>
              <a:gdLst>
                <a:gd name="T0" fmla="*/ 8 w 8"/>
                <a:gd name="T1" fmla="*/ 0 h 161"/>
                <a:gd name="T2" fmla="*/ 8 w 8"/>
                <a:gd name="T3" fmla="*/ 61 h 161"/>
                <a:gd name="T4" fmla="*/ 0 w 8"/>
                <a:gd name="T5" fmla="*/ 61 h 161"/>
                <a:gd name="T6" fmla="*/ 0 w 8"/>
                <a:gd name="T7" fmla="*/ 0 h 161"/>
                <a:gd name="T8" fmla="*/ 8 w 8"/>
                <a:gd name="T9" fmla="*/ 0 h 161"/>
                <a:gd name="T10" fmla="*/ 8 w 8"/>
                <a:gd name="T11" fmla="*/ 121 h 161"/>
                <a:gd name="T12" fmla="*/ 8 w 8"/>
                <a:gd name="T13" fmla="*/ 161 h 161"/>
                <a:gd name="T14" fmla="*/ 0 w 8"/>
                <a:gd name="T15" fmla="*/ 161 h 161"/>
                <a:gd name="T16" fmla="*/ 0 w 8"/>
                <a:gd name="T17" fmla="*/ 121 h 161"/>
                <a:gd name="T18" fmla="*/ 8 w 8"/>
                <a:gd name="T19" fmla="*/ 12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1">
                  <a:moveTo>
                    <a:pt x="8" y="0"/>
                  </a:moveTo>
                  <a:lnTo>
                    <a:pt x="8" y="61"/>
                  </a:lnTo>
                  <a:lnTo>
                    <a:pt x="0" y="61"/>
                  </a:lnTo>
                  <a:lnTo>
                    <a:pt x="0" y="0"/>
                  </a:lnTo>
                  <a:lnTo>
                    <a:pt x="8" y="0"/>
                  </a:lnTo>
                  <a:close/>
                  <a:moveTo>
                    <a:pt x="8" y="121"/>
                  </a:moveTo>
                  <a:lnTo>
                    <a:pt x="8" y="161"/>
                  </a:lnTo>
                  <a:lnTo>
                    <a:pt x="0" y="161"/>
                  </a:lnTo>
                  <a:lnTo>
                    <a:pt x="0" y="121"/>
                  </a:lnTo>
                  <a:lnTo>
                    <a:pt x="8" y="12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bevel/>
              <a:headEnd/>
              <a:tailEnd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bevel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6" name="Freeform 175"/>
            <p:cNvSpPr>
              <a:spLocks noEditPoints="1"/>
            </p:cNvSpPr>
            <p:nvPr/>
          </p:nvSpPr>
          <p:spPr bwMode="auto">
            <a:xfrm>
              <a:off x="2600325" y="2932113"/>
              <a:ext cx="100013" cy="96838"/>
            </a:xfrm>
            <a:custGeom>
              <a:avLst/>
              <a:gdLst>
                <a:gd name="T0" fmla="*/ 65 w 390"/>
                <a:gd name="T1" fmla="*/ 330 h 372"/>
                <a:gd name="T2" fmla="*/ 15 w 390"/>
                <a:gd name="T3" fmla="*/ 355 h 372"/>
                <a:gd name="T4" fmla="*/ 0 w 390"/>
                <a:gd name="T5" fmla="*/ 366 h 372"/>
                <a:gd name="T6" fmla="*/ 15 w 390"/>
                <a:gd name="T7" fmla="*/ 372 h 372"/>
                <a:gd name="T8" fmla="*/ 210 w 390"/>
                <a:gd name="T9" fmla="*/ 372 h 372"/>
                <a:gd name="T10" fmla="*/ 360 w 390"/>
                <a:gd name="T11" fmla="*/ 254 h 372"/>
                <a:gd name="T12" fmla="*/ 276 w 390"/>
                <a:gd name="T13" fmla="*/ 178 h 372"/>
                <a:gd name="T14" fmla="*/ 390 w 390"/>
                <a:gd name="T15" fmla="*/ 75 h 372"/>
                <a:gd name="T16" fmla="*/ 288 w 390"/>
                <a:gd name="T17" fmla="*/ 0 h 372"/>
                <a:gd name="T18" fmla="*/ 105 w 390"/>
                <a:gd name="T19" fmla="*/ 0 h 372"/>
                <a:gd name="T20" fmla="*/ 89 w 390"/>
                <a:gd name="T21" fmla="*/ 11 h 372"/>
                <a:gd name="T22" fmla="*/ 104 w 390"/>
                <a:gd name="T23" fmla="*/ 17 h 372"/>
                <a:gd name="T24" fmla="*/ 125 w 390"/>
                <a:gd name="T25" fmla="*/ 18 h 372"/>
                <a:gd name="T26" fmla="*/ 140 w 390"/>
                <a:gd name="T27" fmla="*/ 26 h 372"/>
                <a:gd name="T28" fmla="*/ 138 w 390"/>
                <a:gd name="T29" fmla="*/ 37 h 372"/>
                <a:gd name="T30" fmla="*/ 65 w 390"/>
                <a:gd name="T31" fmla="*/ 330 h 372"/>
                <a:gd name="T32" fmla="*/ 147 w 390"/>
                <a:gd name="T33" fmla="*/ 173 h 372"/>
                <a:gd name="T34" fmla="*/ 181 w 390"/>
                <a:gd name="T35" fmla="*/ 37 h 372"/>
                <a:gd name="T36" fmla="*/ 210 w 390"/>
                <a:gd name="T37" fmla="*/ 17 h 372"/>
                <a:gd name="T38" fmla="*/ 281 w 390"/>
                <a:gd name="T39" fmla="*/ 17 h 372"/>
                <a:gd name="T40" fmla="*/ 340 w 390"/>
                <a:gd name="T41" fmla="*/ 73 h 372"/>
                <a:gd name="T42" fmla="*/ 227 w 390"/>
                <a:gd name="T43" fmla="*/ 173 h 372"/>
                <a:gd name="T44" fmla="*/ 147 w 390"/>
                <a:gd name="T45" fmla="*/ 173 h 372"/>
                <a:gd name="T46" fmla="*/ 122 w 390"/>
                <a:gd name="T47" fmla="*/ 355 h 372"/>
                <a:gd name="T48" fmla="*/ 110 w 390"/>
                <a:gd name="T49" fmla="*/ 355 h 372"/>
                <a:gd name="T50" fmla="*/ 103 w 390"/>
                <a:gd name="T51" fmla="*/ 349 h 372"/>
                <a:gd name="T52" fmla="*/ 106 w 390"/>
                <a:gd name="T53" fmla="*/ 337 h 372"/>
                <a:gd name="T54" fmla="*/ 144 w 390"/>
                <a:gd name="T55" fmla="*/ 185 h 372"/>
                <a:gd name="T56" fmla="*/ 247 w 390"/>
                <a:gd name="T57" fmla="*/ 185 h 372"/>
                <a:gd name="T58" fmla="*/ 309 w 390"/>
                <a:gd name="T59" fmla="*/ 248 h 372"/>
                <a:gd name="T60" fmla="*/ 197 w 390"/>
                <a:gd name="T61" fmla="*/ 355 h 372"/>
                <a:gd name="T62" fmla="*/ 122 w 390"/>
                <a:gd name="T63" fmla="*/ 35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0" h="372">
                  <a:moveTo>
                    <a:pt x="65" y="330"/>
                  </a:moveTo>
                  <a:cubicBezTo>
                    <a:pt x="59" y="351"/>
                    <a:pt x="58" y="355"/>
                    <a:pt x="15" y="355"/>
                  </a:cubicBezTo>
                  <a:cubicBezTo>
                    <a:pt x="6" y="355"/>
                    <a:pt x="0" y="355"/>
                    <a:pt x="0" y="366"/>
                  </a:cubicBezTo>
                  <a:cubicBezTo>
                    <a:pt x="0" y="372"/>
                    <a:pt x="5" y="372"/>
                    <a:pt x="15" y="372"/>
                  </a:cubicBezTo>
                  <a:lnTo>
                    <a:pt x="210" y="372"/>
                  </a:lnTo>
                  <a:cubicBezTo>
                    <a:pt x="296" y="372"/>
                    <a:pt x="360" y="308"/>
                    <a:pt x="360" y="254"/>
                  </a:cubicBezTo>
                  <a:cubicBezTo>
                    <a:pt x="360" y="215"/>
                    <a:pt x="329" y="184"/>
                    <a:pt x="276" y="178"/>
                  </a:cubicBezTo>
                  <a:cubicBezTo>
                    <a:pt x="332" y="167"/>
                    <a:pt x="390" y="127"/>
                    <a:pt x="390" y="75"/>
                  </a:cubicBezTo>
                  <a:cubicBezTo>
                    <a:pt x="390" y="35"/>
                    <a:pt x="354" y="0"/>
                    <a:pt x="288" y="0"/>
                  </a:cubicBezTo>
                  <a:lnTo>
                    <a:pt x="105" y="0"/>
                  </a:lnTo>
                  <a:cubicBezTo>
                    <a:pt x="95" y="0"/>
                    <a:pt x="89" y="0"/>
                    <a:pt x="89" y="11"/>
                  </a:cubicBezTo>
                  <a:cubicBezTo>
                    <a:pt x="89" y="17"/>
                    <a:pt x="94" y="17"/>
                    <a:pt x="104" y="17"/>
                  </a:cubicBezTo>
                  <a:cubicBezTo>
                    <a:pt x="106" y="17"/>
                    <a:pt x="116" y="17"/>
                    <a:pt x="125" y="18"/>
                  </a:cubicBezTo>
                  <a:cubicBezTo>
                    <a:pt x="135" y="19"/>
                    <a:pt x="140" y="19"/>
                    <a:pt x="140" y="26"/>
                  </a:cubicBezTo>
                  <a:cubicBezTo>
                    <a:pt x="140" y="29"/>
                    <a:pt x="139" y="30"/>
                    <a:pt x="138" y="37"/>
                  </a:cubicBezTo>
                  <a:lnTo>
                    <a:pt x="65" y="330"/>
                  </a:lnTo>
                  <a:close/>
                  <a:moveTo>
                    <a:pt x="147" y="173"/>
                  </a:moveTo>
                  <a:lnTo>
                    <a:pt x="181" y="37"/>
                  </a:lnTo>
                  <a:cubicBezTo>
                    <a:pt x="186" y="18"/>
                    <a:pt x="187" y="17"/>
                    <a:pt x="210" y="17"/>
                  </a:cubicBezTo>
                  <a:lnTo>
                    <a:pt x="281" y="17"/>
                  </a:lnTo>
                  <a:cubicBezTo>
                    <a:pt x="329" y="17"/>
                    <a:pt x="340" y="49"/>
                    <a:pt x="340" y="73"/>
                  </a:cubicBezTo>
                  <a:cubicBezTo>
                    <a:pt x="340" y="121"/>
                    <a:pt x="293" y="173"/>
                    <a:pt x="227" y="173"/>
                  </a:cubicBezTo>
                  <a:lnTo>
                    <a:pt x="147" y="173"/>
                  </a:lnTo>
                  <a:close/>
                  <a:moveTo>
                    <a:pt x="122" y="355"/>
                  </a:moveTo>
                  <a:cubicBezTo>
                    <a:pt x="115" y="355"/>
                    <a:pt x="114" y="355"/>
                    <a:pt x="110" y="355"/>
                  </a:cubicBezTo>
                  <a:cubicBezTo>
                    <a:pt x="105" y="354"/>
                    <a:pt x="103" y="354"/>
                    <a:pt x="103" y="349"/>
                  </a:cubicBezTo>
                  <a:cubicBezTo>
                    <a:pt x="103" y="348"/>
                    <a:pt x="103" y="347"/>
                    <a:pt x="106" y="337"/>
                  </a:cubicBezTo>
                  <a:lnTo>
                    <a:pt x="144" y="185"/>
                  </a:lnTo>
                  <a:lnTo>
                    <a:pt x="247" y="185"/>
                  </a:lnTo>
                  <a:cubicBezTo>
                    <a:pt x="299" y="185"/>
                    <a:pt x="309" y="225"/>
                    <a:pt x="309" y="248"/>
                  </a:cubicBezTo>
                  <a:cubicBezTo>
                    <a:pt x="309" y="303"/>
                    <a:pt x="261" y="355"/>
                    <a:pt x="197" y="355"/>
                  </a:cubicBezTo>
                  <a:lnTo>
                    <a:pt x="122" y="35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7" name="Freeform 176"/>
            <p:cNvSpPr>
              <a:spLocks/>
            </p:cNvSpPr>
            <p:nvPr/>
          </p:nvSpPr>
          <p:spPr bwMode="auto">
            <a:xfrm>
              <a:off x="2709863" y="2913063"/>
              <a:ext cx="33338" cy="65088"/>
            </a:xfrm>
            <a:custGeom>
              <a:avLst/>
              <a:gdLst>
                <a:gd name="T0" fmla="*/ 78 w 130"/>
                <a:gd name="T1" fmla="*/ 91 h 253"/>
                <a:gd name="T2" fmla="*/ 118 w 130"/>
                <a:gd name="T3" fmla="*/ 91 h 253"/>
                <a:gd name="T4" fmla="*/ 130 w 130"/>
                <a:gd name="T5" fmla="*/ 83 h 253"/>
                <a:gd name="T6" fmla="*/ 118 w 130"/>
                <a:gd name="T7" fmla="*/ 78 h 253"/>
                <a:gd name="T8" fmla="*/ 82 w 130"/>
                <a:gd name="T9" fmla="*/ 78 h 253"/>
                <a:gd name="T10" fmla="*/ 96 w 130"/>
                <a:gd name="T11" fmla="*/ 21 h 253"/>
                <a:gd name="T12" fmla="*/ 98 w 130"/>
                <a:gd name="T13" fmla="*/ 13 h 253"/>
                <a:gd name="T14" fmla="*/ 84 w 130"/>
                <a:gd name="T15" fmla="*/ 0 h 253"/>
                <a:gd name="T16" fmla="*/ 64 w 130"/>
                <a:gd name="T17" fmla="*/ 29 h 253"/>
                <a:gd name="T18" fmla="*/ 51 w 130"/>
                <a:gd name="T19" fmla="*/ 78 h 253"/>
                <a:gd name="T20" fmla="*/ 13 w 130"/>
                <a:gd name="T21" fmla="*/ 78 h 253"/>
                <a:gd name="T22" fmla="*/ 0 w 130"/>
                <a:gd name="T23" fmla="*/ 85 h 253"/>
                <a:gd name="T24" fmla="*/ 12 w 130"/>
                <a:gd name="T25" fmla="*/ 91 h 253"/>
                <a:gd name="T26" fmla="*/ 48 w 130"/>
                <a:gd name="T27" fmla="*/ 91 h 253"/>
                <a:gd name="T28" fmla="*/ 24 w 130"/>
                <a:gd name="T29" fmla="*/ 186 h 253"/>
                <a:gd name="T30" fmla="*/ 18 w 130"/>
                <a:gd name="T31" fmla="*/ 216 h 253"/>
                <a:gd name="T32" fmla="*/ 59 w 130"/>
                <a:gd name="T33" fmla="*/ 253 h 253"/>
                <a:gd name="T34" fmla="*/ 126 w 130"/>
                <a:gd name="T35" fmla="*/ 192 h 253"/>
                <a:gd name="T36" fmla="*/ 120 w 130"/>
                <a:gd name="T37" fmla="*/ 187 h 253"/>
                <a:gd name="T38" fmla="*/ 112 w 130"/>
                <a:gd name="T39" fmla="*/ 195 h 253"/>
                <a:gd name="T40" fmla="*/ 60 w 130"/>
                <a:gd name="T41" fmla="*/ 242 h 253"/>
                <a:gd name="T42" fmla="*/ 47 w 130"/>
                <a:gd name="T43" fmla="*/ 224 h 253"/>
                <a:gd name="T44" fmla="*/ 49 w 130"/>
                <a:gd name="T45" fmla="*/ 206 h 253"/>
                <a:gd name="T46" fmla="*/ 78 w 130"/>
                <a:gd name="T47" fmla="*/ 9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0" h="253">
                  <a:moveTo>
                    <a:pt x="78" y="91"/>
                  </a:moveTo>
                  <a:lnTo>
                    <a:pt x="118" y="91"/>
                  </a:lnTo>
                  <a:cubicBezTo>
                    <a:pt x="125" y="91"/>
                    <a:pt x="130" y="91"/>
                    <a:pt x="130" y="83"/>
                  </a:cubicBezTo>
                  <a:cubicBezTo>
                    <a:pt x="130" y="78"/>
                    <a:pt x="125" y="78"/>
                    <a:pt x="118" y="78"/>
                  </a:cubicBezTo>
                  <a:lnTo>
                    <a:pt x="82" y="78"/>
                  </a:lnTo>
                  <a:lnTo>
                    <a:pt x="96" y="21"/>
                  </a:lnTo>
                  <a:cubicBezTo>
                    <a:pt x="98" y="15"/>
                    <a:pt x="98" y="13"/>
                    <a:pt x="98" y="13"/>
                  </a:cubicBezTo>
                  <a:cubicBezTo>
                    <a:pt x="98" y="4"/>
                    <a:pt x="91" y="0"/>
                    <a:pt x="84" y="0"/>
                  </a:cubicBezTo>
                  <a:cubicBezTo>
                    <a:pt x="71" y="0"/>
                    <a:pt x="68" y="11"/>
                    <a:pt x="64" y="29"/>
                  </a:cubicBezTo>
                  <a:lnTo>
                    <a:pt x="51" y="78"/>
                  </a:lnTo>
                  <a:lnTo>
                    <a:pt x="13" y="78"/>
                  </a:lnTo>
                  <a:cubicBezTo>
                    <a:pt x="6" y="78"/>
                    <a:pt x="0" y="78"/>
                    <a:pt x="0" y="85"/>
                  </a:cubicBezTo>
                  <a:cubicBezTo>
                    <a:pt x="0" y="91"/>
                    <a:pt x="6" y="91"/>
                    <a:pt x="12" y="91"/>
                  </a:cubicBezTo>
                  <a:lnTo>
                    <a:pt x="48" y="91"/>
                  </a:lnTo>
                  <a:lnTo>
                    <a:pt x="24" y="186"/>
                  </a:lnTo>
                  <a:cubicBezTo>
                    <a:pt x="22" y="196"/>
                    <a:pt x="18" y="210"/>
                    <a:pt x="18" y="216"/>
                  </a:cubicBezTo>
                  <a:cubicBezTo>
                    <a:pt x="18" y="240"/>
                    <a:pt x="38" y="253"/>
                    <a:pt x="59" y="253"/>
                  </a:cubicBezTo>
                  <a:cubicBezTo>
                    <a:pt x="102" y="253"/>
                    <a:pt x="126" y="197"/>
                    <a:pt x="126" y="192"/>
                  </a:cubicBezTo>
                  <a:cubicBezTo>
                    <a:pt x="126" y="188"/>
                    <a:pt x="122" y="187"/>
                    <a:pt x="120" y="187"/>
                  </a:cubicBezTo>
                  <a:cubicBezTo>
                    <a:pt x="116" y="187"/>
                    <a:pt x="115" y="189"/>
                    <a:pt x="112" y="195"/>
                  </a:cubicBezTo>
                  <a:cubicBezTo>
                    <a:pt x="104" y="214"/>
                    <a:pt x="84" y="242"/>
                    <a:pt x="60" y="242"/>
                  </a:cubicBezTo>
                  <a:cubicBezTo>
                    <a:pt x="52" y="242"/>
                    <a:pt x="47" y="237"/>
                    <a:pt x="47" y="224"/>
                  </a:cubicBezTo>
                  <a:cubicBezTo>
                    <a:pt x="47" y="216"/>
                    <a:pt x="48" y="212"/>
                    <a:pt x="49" y="206"/>
                  </a:cubicBezTo>
                  <a:lnTo>
                    <a:pt x="78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8" name="Freeform 177"/>
            <p:cNvSpPr>
              <a:spLocks noEditPoints="1"/>
            </p:cNvSpPr>
            <p:nvPr/>
          </p:nvSpPr>
          <p:spPr bwMode="auto">
            <a:xfrm>
              <a:off x="2705100" y="2995613"/>
              <a:ext cx="46038" cy="69850"/>
            </a:xfrm>
            <a:custGeom>
              <a:avLst/>
              <a:gdLst>
                <a:gd name="T0" fmla="*/ 179 w 179"/>
                <a:gd name="T1" fmla="*/ 138 h 273"/>
                <a:gd name="T2" fmla="*/ 161 w 179"/>
                <a:gd name="T3" fmla="*/ 44 h 273"/>
                <a:gd name="T4" fmla="*/ 90 w 179"/>
                <a:gd name="T5" fmla="*/ 0 h 273"/>
                <a:gd name="T6" fmla="*/ 16 w 179"/>
                <a:gd name="T7" fmla="*/ 49 h 273"/>
                <a:gd name="T8" fmla="*/ 0 w 179"/>
                <a:gd name="T9" fmla="*/ 138 h 273"/>
                <a:gd name="T10" fmla="*/ 21 w 179"/>
                <a:gd name="T11" fmla="*/ 236 h 273"/>
                <a:gd name="T12" fmla="*/ 90 w 179"/>
                <a:gd name="T13" fmla="*/ 273 h 273"/>
                <a:gd name="T14" fmla="*/ 163 w 179"/>
                <a:gd name="T15" fmla="*/ 228 h 273"/>
                <a:gd name="T16" fmla="*/ 179 w 179"/>
                <a:gd name="T17" fmla="*/ 138 h 273"/>
                <a:gd name="T18" fmla="*/ 90 w 179"/>
                <a:gd name="T19" fmla="*/ 262 h 273"/>
                <a:gd name="T20" fmla="*/ 40 w 179"/>
                <a:gd name="T21" fmla="*/ 214 h 273"/>
                <a:gd name="T22" fmla="*/ 36 w 179"/>
                <a:gd name="T23" fmla="*/ 133 h 273"/>
                <a:gd name="T24" fmla="*/ 40 w 179"/>
                <a:gd name="T25" fmla="*/ 56 h 273"/>
                <a:gd name="T26" fmla="*/ 90 w 179"/>
                <a:gd name="T27" fmla="*/ 11 h 273"/>
                <a:gd name="T28" fmla="*/ 139 w 179"/>
                <a:gd name="T29" fmla="*/ 54 h 273"/>
                <a:gd name="T30" fmla="*/ 143 w 179"/>
                <a:gd name="T31" fmla="*/ 133 h 273"/>
                <a:gd name="T32" fmla="*/ 139 w 179"/>
                <a:gd name="T33" fmla="*/ 215 h 273"/>
                <a:gd name="T34" fmla="*/ 90 w 179"/>
                <a:gd name="T35" fmla="*/ 26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9" h="273">
                  <a:moveTo>
                    <a:pt x="179" y="138"/>
                  </a:moveTo>
                  <a:cubicBezTo>
                    <a:pt x="179" y="95"/>
                    <a:pt x="175" y="69"/>
                    <a:pt x="161" y="44"/>
                  </a:cubicBezTo>
                  <a:cubicBezTo>
                    <a:pt x="144" y="9"/>
                    <a:pt x="112" y="0"/>
                    <a:pt x="90" y="0"/>
                  </a:cubicBezTo>
                  <a:cubicBezTo>
                    <a:pt x="39" y="0"/>
                    <a:pt x="21" y="37"/>
                    <a:pt x="16" y="49"/>
                  </a:cubicBezTo>
                  <a:cubicBezTo>
                    <a:pt x="1" y="78"/>
                    <a:pt x="0" y="117"/>
                    <a:pt x="0" y="138"/>
                  </a:cubicBezTo>
                  <a:cubicBezTo>
                    <a:pt x="0" y="164"/>
                    <a:pt x="2" y="204"/>
                    <a:pt x="21" y="236"/>
                  </a:cubicBezTo>
                  <a:cubicBezTo>
                    <a:pt x="39" y="266"/>
                    <a:pt x="68" y="273"/>
                    <a:pt x="90" y="273"/>
                  </a:cubicBezTo>
                  <a:cubicBezTo>
                    <a:pt x="109" y="273"/>
                    <a:pt x="143" y="267"/>
                    <a:pt x="163" y="228"/>
                  </a:cubicBezTo>
                  <a:cubicBezTo>
                    <a:pt x="178" y="199"/>
                    <a:pt x="179" y="164"/>
                    <a:pt x="179" y="138"/>
                  </a:cubicBezTo>
                  <a:close/>
                  <a:moveTo>
                    <a:pt x="90" y="262"/>
                  </a:moveTo>
                  <a:cubicBezTo>
                    <a:pt x="76" y="262"/>
                    <a:pt x="49" y="256"/>
                    <a:pt x="40" y="214"/>
                  </a:cubicBezTo>
                  <a:cubicBezTo>
                    <a:pt x="36" y="191"/>
                    <a:pt x="36" y="154"/>
                    <a:pt x="36" y="133"/>
                  </a:cubicBezTo>
                  <a:cubicBezTo>
                    <a:pt x="36" y="106"/>
                    <a:pt x="36" y="78"/>
                    <a:pt x="40" y="56"/>
                  </a:cubicBezTo>
                  <a:cubicBezTo>
                    <a:pt x="49" y="15"/>
                    <a:pt x="80" y="11"/>
                    <a:pt x="90" y="11"/>
                  </a:cubicBezTo>
                  <a:cubicBezTo>
                    <a:pt x="103" y="11"/>
                    <a:pt x="131" y="18"/>
                    <a:pt x="139" y="54"/>
                  </a:cubicBezTo>
                  <a:cubicBezTo>
                    <a:pt x="143" y="76"/>
                    <a:pt x="143" y="106"/>
                    <a:pt x="143" y="133"/>
                  </a:cubicBezTo>
                  <a:cubicBezTo>
                    <a:pt x="143" y="157"/>
                    <a:pt x="143" y="192"/>
                    <a:pt x="139" y="215"/>
                  </a:cubicBezTo>
                  <a:cubicBezTo>
                    <a:pt x="130" y="257"/>
                    <a:pt x="103" y="262"/>
                    <a:pt x="90" y="26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9" name="Freeform 178"/>
            <p:cNvSpPr>
              <a:spLocks noEditPoints="1"/>
            </p:cNvSpPr>
            <p:nvPr/>
          </p:nvSpPr>
          <p:spPr bwMode="auto">
            <a:xfrm>
              <a:off x="3713163" y="2862263"/>
              <a:ext cx="12700" cy="255588"/>
            </a:xfrm>
            <a:custGeom>
              <a:avLst/>
              <a:gdLst>
                <a:gd name="T0" fmla="*/ 8 w 8"/>
                <a:gd name="T1" fmla="*/ 0 h 161"/>
                <a:gd name="T2" fmla="*/ 8 w 8"/>
                <a:gd name="T3" fmla="*/ 61 h 161"/>
                <a:gd name="T4" fmla="*/ 0 w 8"/>
                <a:gd name="T5" fmla="*/ 61 h 161"/>
                <a:gd name="T6" fmla="*/ 0 w 8"/>
                <a:gd name="T7" fmla="*/ 0 h 161"/>
                <a:gd name="T8" fmla="*/ 8 w 8"/>
                <a:gd name="T9" fmla="*/ 0 h 161"/>
                <a:gd name="T10" fmla="*/ 8 w 8"/>
                <a:gd name="T11" fmla="*/ 121 h 161"/>
                <a:gd name="T12" fmla="*/ 8 w 8"/>
                <a:gd name="T13" fmla="*/ 161 h 161"/>
                <a:gd name="T14" fmla="*/ 0 w 8"/>
                <a:gd name="T15" fmla="*/ 161 h 161"/>
                <a:gd name="T16" fmla="*/ 0 w 8"/>
                <a:gd name="T17" fmla="*/ 121 h 161"/>
                <a:gd name="T18" fmla="*/ 8 w 8"/>
                <a:gd name="T19" fmla="*/ 12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1">
                  <a:moveTo>
                    <a:pt x="8" y="0"/>
                  </a:moveTo>
                  <a:lnTo>
                    <a:pt x="8" y="61"/>
                  </a:lnTo>
                  <a:lnTo>
                    <a:pt x="0" y="61"/>
                  </a:lnTo>
                  <a:lnTo>
                    <a:pt x="0" y="0"/>
                  </a:lnTo>
                  <a:lnTo>
                    <a:pt x="8" y="0"/>
                  </a:lnTo>
                  <a:close/>
                  <a:moveTo>
                    <a:pt x="8" y="121"/>
                  </a:moveTo>
                  <a:lnTo>
                    <a:pt x="8" y="161"/>
                  </a:lnTo>
                  <a:lnTo>
                    <a:pt x="0" y="161"/>
                  </a:lnTo>
                  <a:lnTo>
                    <a:pt x="0" y="121"/>
                  </a:lnTo>
                  <a:lnTo>
                    <a:pt x="8" y="12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bevel/>
              <a:headEnd/>
              <a:tailEnd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bevel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0" name="Freeform 179"/>
            <p:cNvSpPr>
              <a:spLocks noEditPoints="1"/>
            </p:cNvSpPr>
            <p:nvPr/>
          </p:nvSpPr>
          <p:spPr bwMode="auto">
            <a:xfrm>
              <a:off x="3759200" y="2932113"/>
              <a:ext cx="100013" cy="96838"/>
            </a:xfrm>
            <a:custGeom>
              <a:avLst/>
              <a:gdLst>
                <a:gd name="T0" fmla="*/ 64 w 390"/>
                <a:gd name="T1" fmla="*/ 330 h 372"/>
                <a:gd name="T2" fmla="*/ 15 w 390"/>
                <a:gd name="T3" fmla="*/ 355 h 372"/>
                <a:gd name="T4" fmla="*/ 0 w 390"/>
                <a:gd name="T5" fmla="*/ 366 h 372"/>
                <a:gd name="T6" fmla="*/ 15 w 390"/>
                <a:gd name="T7" fmla="*/ 372 h 372"/>
                <a:gd name="T8" fmla="*/ 210 w 390"/>
                <a:gd name="T9" fmla="*/ 372 h 372"/>
                <a:gd name="T10" fmla="*/ 360 w 390"/>
                <a:gd name="T11" fmla="*/ 254 h 372"/>
                <a:gd name="T12" fmla="*/ 276 w 390"/>
                <a:gd name="T13" fmla="*/ 178 h 372"/>
                <a:gd name="T14" fmla="*/ 390 w 390"/>
                <a:gd name="T15" fmla="*/ 75 h 372"/>
                <a:gd name="T16" fmla="*/ 288 w 390"/>
                <a:gd name="T17" fmla="*/ 0 h 372"/>
                <a:gd name="T18" fmla="*/ 105 w 390"/>
                <a:gd name="T19" fmla="*/ 0 h 372"/>
                <a:gd name="T20" fmla="*/ 89 w 390"/>
                <a:gd name="T21" fmla="*/ 11 h 372"/>
                <a:gd name="T22" fmla="*/ 104 w 390"/>
                <a:gd name="T23" fmla="*/ 17 h 372"/>
                <a:gd name="T24" fmla="*/ 125 w 390"/>
                <a:gd name="T25" fmla="*/ 18 h 372"/>
                <a:gd name="T26" fmla="*/ 140 w 390"/>
                <a:gd name="T27" fmla="*/ 26 h 372"/>
                <a:gd name="T28" fmla="*/ 138 w 390"/>
                <a:gd name="T29" fmla="*/ 37 h 372"/>
                <a:gd name="T30" fmla="*/ 64 w 390"/>
                <a:gd name="T31" fmla="*/ 330 h 372"/>
                <a:gd name="T32" fmla="*/ 147 w 390"/>
                <a:gd name="T33" fmla="*/ 173 h 372"/>
                <a:gd name="T34" fmla="*/ 181 w 390"/>
                <a:gd name="T35" fmla="*/ 37 h 372"/>
                <a:gd name="T36" fmla="*/ 210 w 390"/>
                <a:gd name="T37" fmla="*/ 17 h 372"/>
                <a:gd name="T38" fmla="*/ 280 w 390"/>
                <a:gd name="T39" fmla="*/ 17 h 372"/>
                <a:gd name="T40" fmla="*/ 340 w 390"/>
                <a:gd name="T41" fmla="*/ 73 h 372"/>
                <a:gd name="T42" fmla="*/ 226 w 390"/>
                <a:gd name="T43" fmla="*/ 173 h 372"/>
                <a:gd name="T44" fmla="*/ 147 w 390"/>
                <a:gd name="T45" fmla="*/ 173 h 372"/>
                <a:gd name="T46" fmla="*/ 122 w 390"/>
                <a:gd name="T47" fmla="*/ 355 h 372"/>
                <a:gd name="T48" fmla="*/ 110 w 390"/>
                <a:gd name="T49" fmla="*/ 355 h 372"/>
                <a:gd name="T50" fmla="*/ 103 w 390"/>
                <a:gd name="T51" fmla="*/ 349 h 372"/>
                <a:gd name="T52" fmla="*/ 106 w 390"/>
                <a:gd name="T53" fmla="*/ 337 h 372"/>
                <a:gd name="T54" fmla="*/ 144 w 390"/>
                <a:gd name="T55" fmla="*/ 185 h 372"/>
                <a:gd name="T56" fmla="*/ 247 w 390"/>
                <a:gd name="T57" fmla="*/ 185 h 372"/>
                <a:gd name="T58" fmla="*/ 309 w 390"/>
                <a:gd name="T59" fmla="*/ 248 h 372"/>
                <a:gd name="T60" fmla="*/ 197 w 390"/>
                <a:gd name="T61" fmla="*/ 355 h 372"/>
                <a:gd name="T62" fmla="*/ 122 w 390"/>
                <a:gd name="T63" fmla="*/ 35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0" h="372">
                  <a:moveTo>
                    <a:pt x="64" y="330"/>
                  </a:moveTo>
                  <a:cubicBezTo>
                    <a:pt x="59" y="351"/>
                    <a:pt x="58" y="355"/>
                    <a:pt x="15" y="355"/>
                  </a:cubicBezTo>
                  <a:cubicBezTo>
                    <a:pt x="6" y="355"/>
                    <a:pt x="0" y="355"/>
                    <a:pt x="0" y="366"/>
                  </a:cubicBezTo>
                  <a:cubicBezTo>
                    <a:pt x="0" y="372"/>
                    <a:pt x="5" y="372"/>
                    <a:pt x="15" y="372"/>
                  </a:cubicBezTo>
                  <a:lnTo>
                    <a:pt x="210" y="372"/>
                  </a:lnTo>
                  <a:cubicBezTo>
                    <a:pt x="296" y="372"/>
                    <a:pt x="360" y="308"/>
                    <a:pt x="360" y="254"/>
                  </a:cubicBezTo>
                  <a:cubicBezTo>
                    <a:pt x="360" y="215"/>
                    <a:pt x="328" y="184"/>
                    <a:pt x="276" y="178"/>
                  </a:cubicBezTo>
                  <a:cubicBezTo>
                    <a:pt x="332" y="167"/>
                    <a:pt x="390" y="127"/>
                    <a:pt x="390" y="75"/>
                  </a:cubicBezTo>
                  <a:cubicBezTo>
                    <a:pt x="390" y="35"/>
                    <a:pt x="354" y="0"/>
                    <a:pt x="288" y="0"/>
                  </a:cubicBezTo>
                  <a:lnTo>
                    <a:pt x="105" y="0"/>
                  </a:lnTo>
                  <a:cubicBezTo>
                    <a:pt x="95" y="0"/>
                    <a:pt x="89" y="0"/>
                    <a:pt x="89" y="11"/>
                  </a:cubicBezTo>
                  <a:cubicBezTo>
                    <a:pt x="89" y="17"/>
                    <a:pt x="94" y="17"/>
                    <a:pt x="104" y="17"/>
                  </a:cubicBezTo>
                  <a:cubicBezTo>
                    <a:pt x="105" y="17"/>
                    <a:pt x="116" y="17"/>
                    <a:pt x="125" y="18"/>
                  </a:cubicBezTo>
                  <a:cubicBezTo>
                    <a:pt x="135" y="19"/>
                    <a:pt x="140" y="19"/>
                    <a:pt x="140" y="26"/>
                  </a:cubicBezTo>
                  <a:cubicBezTo>
                    <a:pt x="140" y="29"/>
                    <a:pt x="139" y="30"/>
                    <a:pt x="138" y="37"/>
                  </a:cubicBezTo>
                  <a:lnTo>
                    <a:pt x="64" y="330"/>
                  </a:lnTo>
                  <a:close/>
                  <a:moveTo>
                    <a:pt x="147" y="173"/>
                  </a:moveTo>
                  <a:lnTo>
                    <a:pt x="181" y="37"/>
                  </a:lnTo>
                  <a:cubicBezTo>
                    <a:pt x="186" y="18"/>
                    <a:pt x="187" y="17"/>
                    <a:pt x="210" y="17"/>
                  </a:cubicBezTo>
                  <a:lnTo>
                    <a:pt x="280" y="17"/>
                  </a:lnTo>
                  <a:cubicBezTo>
                    <a:pt x="328" y="17"/>
                    <a:pt x="340" y="49"/>
                    <a:pt x="340" y="73"/>
                  </a:cubicBezTo>
                  <a:cubicBezTo>
                    <a:pt x="340" y="121"/>
                    <a:pt x="293" y="173"/>
                    <a:pt x="226" y="173"/>
                  </a:cubicBezTo>
                  <a:lnTo>
                    <a:pt x="147" y="173"/>
                  </a:lnTo>
                  <a:close/>
                  <a:moveTo>
                    <a:pt x="122" y="355"/>
                  </a:moveTo>
                  <a:cubicBezTo>
                    <a:pt x="115" y="355"/>
                    <a:pt x="114" y="355"/>
                    <a:pt x="110" y="355"/>
                  </a:cubicBezTo>
                  <a:cubicBezTo>
                    <a:pt x="105" y="354"/>
                    <a:pt x="103" y="354"/>
                    <a:pt x="103" y="349"/>
                  </a:cubicBezTo>
                  <a:cubicBezTo>
                    <a:pt x="103" y="348"/>
                    <a:pt x="103" y="347"/>
                    <a:pt x="106" y="337"/>
                  </a:cubicBezTo>
                  <a:lnTo>
                    <a:pt x="144" y="185"/>
                  </a:lnTo>
                  <a:lnTo>
                    <a:pt x="247" y="185"/>
                  </a:lnTo>
                  <a:cubicBezTo>
                    <a:pt x="299" y="185"/>
                    <a:pt x="309" y="225"/>
                    <a:pt x="309" y="248"/>
                  </a:cubicBezTo>
                  <a:cubicBezTo>
                    <a:pt x="309" y="303"/>
                    <a:pt x="261" y="355"/>
                    <a:pt x="197" y="355"/>
                  </a:cubicBezTo>
                  <a:lnTo>
                    <a:pt x="122" y="35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1" name="Freeform 180"/>
            <p:cNvSpPr>
              <a:spLocks/>
            </p:cNvSpPr>
            <p:nvPr/>
          </p:nvSpPr>
          <p:spPr bwMode="auto">
            <a:xfrm>
              <a:off x="3868738" y="2913063"/>
              <a:ext cx="33338" cy="65088"/>
            </a:xfrm>
            <a:custGeom>
              <a:avLst/>
              <a:gdLst>
                <a:gd name="T0" fmla="*/ 78 w 130"/>
                <a:gd name="T1" fmla="*/ 91 h 253"/>
                <a:gd name="T2" fmla="*/ 117 w 130"/>
                <a:gd name="T3" fmla="*/ 91 h 253"/>
                <a:gd name="T4" fmla="*/ 130 w 130"/>
                <a:gd name="T5" fmla="*/ 83 h 253"/>
                <a:gd name="T6" fmla="*/ 118 w 130"/>
                <a:gd name="T7" fmla="*/ 78 h 253"/>
                <a:gd name="T8" fmla="*/ 82 w 130"/>
                <a:gd name="T9" fmla="*/ 78 h 253"/>
                <a:gd name="T10" fmla="*/ 96 w 130"/>
                <a:gd name="T11" fmla="*/ 21 h 253"/>
                <a:gd name="T12" fmla="*/ 98 w 130"/>
                <a:gd name="T13" fmla="*/ 13 h 253"/>
                <a:gd name="T14" fmla="*/ 84 w 130"/>
                <a:gd name="T15" fmla="*/ 0 h 253"/>
                <a:gd name="T16" fmla="*/ 64 w 130"/>
                <a:gd name="T17" fmla="*/ 29 h 253"/>
                <a:gd name="T18" fmla="*/ 51 w 130"/>
                <a:gd name="T19" fmla="*/ 78 h 253"/>
                <a:gd name="T20" fmla="*/ 13 w 130"/>
                <a:gd name="T21" fmla="*/ 78 h 253"/>
                <a:gd name="T22" fmla="*/ 0 w 130"/>
                <a:gd name="T23" fmla="*/ 85 h 253"/>
                <a:gd name="T24" fmla="*/ 12 w 130"/>
                <a:gd name="T25" fmla="*/ 91 h 253"/>
                <a:gd name="T26" fmla="*/ 48 w 130"/>
                <a:gd name="T27" fmla="*/ 91 h 253"/>
                <a:gd name="T28" fmla="*/ 24 w 130"/>
                <a:gd name="T29" fmla="*/ 186 h 253"/>
                <a:gd name="T30" fmla="*/ 18 w 130"/>
                <a:gd name="T31" fmla="*/ 216 h 253"/>
                <a:gd name="T32" fmla="*/ 59 w 130"/>
                <a:gd name="T33" fmla="*/ 253 h 253"/>
                <a:gd name="T34" fmla="*/ 126 w 130"/>
                <a:gd name="T35" fmla="*/ 192 h 253"/>
                <a:gd name="T36" fmla="*/ 120 w 130"/>
                <a:gd name="T37" fmla="*/ 187 h 253"/>
                <a:gd name="T38" fmla="*/ 112 w 130"/>
                <a:gd name="T39" fmla="*/ 195 h 253"/>
                <a:gd name="T40" fmla="*/ 60 w 130"/>
                <a:gd name="T41" fmla="*/ 242 h 253"/>
                <a:gd name="T42" fmla="*/ 47 w 130"/>
                <a:gd name="T43" fmla="*/ 224 h 253"/>
                <a:gd name="T44" fmla="*/ 49 w 130"/>
                <a:gd name="T45" fmla="*/ 206 h 253"/>
                <a:gd name="T46" fmla="*/ 78 w 130"/>
                <a:gd name="T47" fmla="*/ 9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0" h="253">
                  <a:moveTo>
                    <a:pt x="78" y="91"/>
                  </a:moveTo>
                  <a:lnTo>
                    <a:pt x="117" y="91"/>
                  </a:lnTo>
                  <a:cubicBezTo>
                    <a:pt x="125" y="91"/>
                    <a:pt x="130" y="91"/>
                    <a:pt x="130" y="83"/>
                  </a:cubicBezTo>
                  <a:cubicBezTo>
                    <a:pt x="130" y="78"/>
                    <a:pt x="125" y="78"/>
                    <a:pt x="118" y="78"/>
                  </a:cubicBezTo>
                  <a:lnTo>
                    <a:pt x="82" y="78"/>
                  </a:lnTo>
                  <a:lnTo>
                    <a:pt x="96" y="21"/>
                  </a:lnTo>
                  <a:cubicBezTo>
                    <a:pt x="98" y="15"/>
                    <a:pt x="98" y="13"/>
                    <a:pt x="98" y="13"/>
                  </a:cubicBezTo>
                  <a:cubicBezTo>
                    <a:pt x="98" y="4"/>
                    <a:pt x="91" y="0"/>
                    <a:pt x="84" y="0"/>
                  </a:cubicBezTo>
                  <a:cubicBezTo>
                    <a:pt x="71" y="0"/>
                    <a:pt x="68" y="11"/>
                    <a:pt x="64" y="29"/>
                  </a:cubicBezTo>
                  <a:lnTo>
                    <a:pt x="51" y="78"/>
                  </a:lnTo>
                  <a:lnTo>
                    <a:pt x="13" y="78"/>
                  </a:lnTo>
                  <a:cubicBezTo>
                    <a:pt x="5" y="78"/>
                    <a:pt x="0" y="78"/>
                    <a:pt x="0" y="85"/>
                  </a:cubicBezTo>
                  <a:cubicBezTo>
                    <a:pt x="0" y="91"/>
                    <a:pt x="5" y="91"/>
                    <a:pt x="12" y="91"/>
                  </a:cubicBezTo>
                  <a:lnTo>
                    <a:pt x="48" y="91"/>
                  </a:lnTo>
                  <a:lnTo>
                    <a:pt x="24" y="186"/>
                  </a:lnTo>
                  <a:cubicBezTo>
                    <a:pt x="22" y="196"/>
                    <a:pt x="18" y="210"/>
                    <a:pt x="18" y="216"/>
                  </a:cubicBezTo>
                  <a:cubicBezTo>
                    <a:pt x="18" y="240"/>
                    <a:pt x="38" y="253"/>
                    <a:pt x="59" y="253"/>
                  </a:cubicBezTo>
                  <a:cubicBezTo>
                    <a:pt x="102" y="253"/>
                    <a:pt x="126" y="197"/>
                    <a:pt x="126" y="192"/>
                  </a:cubicBezTo>
                  <a:cubicBezTo>
                    <a:pt x="126" y="188"/>
                    <a:pt x="122" y="187"/>
                    <a:pt x="120" y="187"/>
                  </a:cubicBezTo>
                  <a:cubicBezTo>
                    <a:pt x="115" y="187"/>
                    <a:pt x="115" y="189"/>
                    <a:pt x="112" y="195"/>
                  </a:cubicBezTo>
                  <a:cubicBezTo>
                    <a:pt x="104" y="214"/>
                    <a:pt x="84" y="242"/>
                    <a:pt x="60" y="242"/>
                  </a:cubicBezTo>
                  <a:cubicBezTo>
                    <a:pt x="52" y="242"/>
                    <a:pt x="47" y="237"/>
                    <a:pt x="47" y="224"/>
                  </a:cubicBezTo>
                  <a:cubicBezTo>
                    <a:pt x="47" y="216"/>
                    <a:pt x="48" y="212"/>
                    <a:pt x="49" y="206"/>
                  </a:cubicBezTo>
                  <a:lnTo>
                    <a:pt x="78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2" name="Freeform 181"/>
            <p:cNvSpPr>
              <a:spLocks noEditPoints="1"/>
            </p:cNvSpPr>
            <p:nvPr/>
          </p:nvSpPr>
          <p:spPr bwMode="auto">
            <a:xfrm>
              <a:off x="3863975" y="2995613"/>
              <a:ext cx="44450" cy="69850"/>
            </a:xfrm>
            <a:custGeom>
              <a:avLst/>
              <a:gdLst>
                <a:gd name="T0" fmla="*/ 115 w 177"/>
                <a:gd name="T1" fmla="*/ 121 h 273"/>
                <a:gd name="T2" fmla="*/ 165 w 177"/>
                <a:gd name="T3" fmla="*/ 59 h 273"/>
                <a:gd name="T4" fmla="*/ 89 w 177"/>
                <a:gd name="T5" fmla="*/ 0 h 273"/>
                <a:gd name="T6" fmla="*/ 12 w 177"/>
                <a:gd name="T7" fmla="*/ 66 h 273"/>
                <a:gd name="T8" fmla="*/ 28 w 177"/>
                <a:gd name="T9" fmla="*/ 106 h 273"/>
                <a:gd name="T10" fmla="*/ 61 w 177"/>
                <a:gd name="T11" fmla="*/ 131 h 273"/>
                <a:gd name="T12" fmla="*/ 0 w 177"/>
                <a:gd name="T13" fmla="*/ 204 h 273"/>
                <a:gd name="T14" fmla="*/ 88 w 177"/>
                <a:gd name="T15" fmla="*/ 273 h 273"/>
                <a:gd name="T16" fmla="*/ 177 w 177"/>
                <a:gd name="T17" fmla="*/ 198 h 273"/>
                <a:gd name="T18" fmla="*/ 157 w 177"/>
                <a:gd name="T19" fmla="*/ 149 h 273"/>
                <a:gd name="T20" fmla="*/ 115 w 177"/>
                <a:gd name="T21" fmla="*/ 121 h 273"/>
                <a:gd name="T22" fmla="*/ 53 w 177"/>
                <a:gd name="T23" fmla="*/ 84 h 273"/>
                <a:gd name="T24" fmla="*/ 32 w 177"/>
                <a:gd name="T25" fmla="*/ 51 h 273"/>
                <a:gd name="T26" fmla="*/ 88 w 177"/>
                <a:gd name="T27" fmla="*/ 10 h 273"/>
                <a:gd name="T28" fmla="*/ 145 w 177"/>
                <a:gd name="T29" fmla="*/ 59 h 273"/>
                <a:gd name="T30" fmla="*/ 103 w 177"/>
                <a:gd name="T31" fmla="*/ 114 h 273"/>
                <a:gd name="T32" fmla="*/ 53 w 177"/>
                <a:gd name="T33" fmla="*/ 84 h 273"/>
                <a:gd name="T34" fmla="*/ 73 w 177"/>
                <a:gd name="T35" fmla="*/ 138 h 273"/>
                <a:gd name="T36" fmla="*/ 127 w 177"/>
                <a:gd name="T37" fmla="*/ 171 h 273"/>
                <a:gd name="T38" fmla="*/ 154 w 177"/>
                <a:gd name="T39" fmla="*/ 212 h 273"/>
                <a:gd name="T40" fmla="*/ 89 w 177"/>
                <a:gd name="T41" fmla="*/ 261 h 273"/>
                <a:gd name="T42" fmla="*/ 23 w 177"/>
                <a:gd name="T43" fmla="*/ 204 h 273"/>
                <a:gd name="T44" fmla="*/ 73 w 177"/>
                <a:gd name="T45" fmla="*/ 138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7" h="273">
                  <a:moveTo>
                    <a:pt x="115" y="121"/>
                  </a:moveTo>
                  <a:cubicBezTo>
                    <a:pt x="138" y="110"/>
                    <a:pt x="165" y="90"/>
                    <a:pt x="165" y="59"/>
                  </a:cubicBezTo>
                  <a:cubicBezTo>
                    <a:pt x="165" y="21"/>
                    <a:pt x="126" y="0"/>
                    <a:pt x="89" y="0"/>
                  </a:cubicBezTo>
                  <a:cubicBezTo>
                    <a:pt x="47" y="0"/>
                    <a:pt x="12" y="29"/>
                    <a:pt x="12" y="66"/>
                  </a:cubicBezTo>
                  <a:cubicBezTo>
                    <a:pt x="12" y="81"/>
                    <a:pt x="18" y="95"/>
                    <a:pt x="28" y="106"/>
                  </a:cubicBezTo>
                  <a:cubicBezTo>
                    <a:pt x="34" y="115"/>
                    <a:pt x="36" y="115"/>
                    <a:pt x="61" y="131"/>
                  </a:cubicBezTo>
                  <a:cubicBezTo>
                    <a:pt x="11" y="153"/>
                    <a:pt x="0" y="182"/>
                    <a:pt x="0" y="204"/>
                  </a:cubicBezTo>
                  <a:cubicBezTo>
                    <a:pt x="0" y="248"/>
                    <a:pt x="45" y="273"/>
                    <a:pt x="88" y="273"/>
                  </a:cubicBezTo>
                  <a:cubicBezTo>
                    <a:pt x="137" y="273"/>
                    <a:pt x="177" y="240"/>
                    <a:pt x="177" y="198"/>
                  </a:cubicBezTo>
                  <a:cubicBezTo>
                    <a:pt x="177" y="173"/>
                    <a:pt x="163" y="156"/>
                    <a:pt x="157" y="149"/>
                  </a:cubicBezTo>
                  <a:cubicBezTo>
                    <a:pt x="150" y="143"/>
                    <a:pt x="150" y="143"/>
                    <a:pt x="115" y="121"/>
                  </a:cubicBezTo>
                  <a:close/>
                  <a:moveTo>
                    <a:pt x="53" y="84"/>
                  </a:moveTo>
                  <a:cubicBezTo>
                    <a:pt x="42" y="77"/>
                    <a:pt x="32" y="65"/>
                    <a:pt x="32" y="51"/>
                  </a:cubicBezTo>
                  <a:cubicBezTo>
                    <a:pt x="32" y="26"/>
                    <a:pt x="60" y="10"/>
                    <a:pt x="88" y="10"/>
                  </a:cubicBezTo>
                  <a:cubicBezTo>
                    <a:pt x="119" y="10"/>
                    <a:pt x="145" y="31"/>
                    <a:pt x="145" y="59"/>
                  </a:cubicBezTo>
                  <a:cubicBezTo>
                    <a:pt x="145" y="82"/>
                    <a:pt x="127" y="102"/>
                    <a:pt x="103" y="114"/>
                  </a:cubicBezTo>
                  <a:lnTo>
                    <a:pt x="53" y="84"/>
                  </a:lnTo>
                  <a:close/>
                  <a:moveTo>
                    <a:pt x="73" y="138"/>
                  </a:moveTo>
                  <a:cubicBezTo>
                    <a:pt x="75" y="139"/>
                    <a:pt x="120" y="167"/>
                    <a:pt x="127" y="171"/>
                  </a:cubicBezTo>
                  <a:cubicBezTo>
                    <a:pt x="133" y="175"/>
                    <a:pt x="154" y="188"/>
                    <a:pt x="154" y="212"/>
                  </a:cubicBezTo>
                  <a:cubicBezTo>
                    <a:pt x="154" y="242"/>
                    <a:pt x="122" y="261"/>
                    <a:pt x="89" y="261"/>
                  </a:cubicBezTo>
                  <a:cubicBezTo>
                    <a:pt x="53" y="261"/>
                    <a:pt x="23" y="237"/>
                    <a:pt x="23" y="204"/>
                  </a:cubicBezTo>
                  <a:cubicBezTo>
                    <a:pt x="23" y="174"/>
                    <a:pt x="46" y="151"/>
                    <a:pt x="73" y="13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3" name="Freeform 182"/>
            <p:cNvSpPr>
              <a:spLocks noEditPoints="1"/>
            </p:cNvSpPr>
            <p:nvPr/>
          </p:nvSpPr>
          <p:spPr bwMode="auto">
            <a:xfrm>
              <a:off x="3917950" y="2995613"/>
              <a:ext cx="44450" cy="69850"/>
            </a:xfrm>
            <a:custGeom>
              <a:avLst/>
              <a:gdLst>
                <a:gd name="T0" fmla="*/ 139 w 176"/>
                <a:gd name="T1" fmla="*/ 147 h 273"/>
                <a:gd name="T2" fmla="*/ 69 w 176"/>
                <a:gd name="T3" fmla="*/ 261 h 273"/>
                <a:gd name="T4" fmla="*/ 30 w 176"/>
                <a:gd name="T5" fmla="*/ 248 h 273"/>
                <a:gd name="T6" fmla="*/ 48 w 176"/>
                <a:gd name="T7" fmla="*/ 229 h 273"/>
                <a:gd name="T8" fmla="*/ 30 w 176"/>
                <a:gd name="T9" fmla="*/ 210 h 273"/>
                <a:gd name="T10" fmla="*/ 11 w 176"/>
                <a:gd name="T11" fmla="*/ 230 h 273"/>
                <a:gd name="T12" fmla="*/ 70 w 176"/>
                <a:gd name="T13" fmla="*/ 273 h 273"/>
                <a:gd name="T14" fmla="*/ 176 w 176"/>
                <a:gd name="T15" fmla="*/ 134 h 273"/>
                <a:gd name="T16" fmla="*/ 89 w 176"/>
                <a:gd name="T17" fmla="*/ 0 h 273"/>
                <a:gd name="T18" fmla="*/ 0 w 176"/>
                <a:gd name="T19" fmla="*/ 89 h 273"/>
                <a:gd name="T20" fmla="*/ 84 w 176"/>
                <a:gd name="T21" fmla="*/ 178 h 273"/>
                <a:gd name="T22" fmla="*/ 139 w 176"/>
                <a:gd name="T23" fmla="*/ 139 h 273"/>
                <a:gd name="T24" fmla="*/ 139 w 176"/>
                <a:gd name="T25" fmla="*/ 147 h 273"/>
                <a:gd name="T26" fmla="*/ 85 w 176"/>
                <a:gd name="T27" fmla="*/ 166 h 273"/>
                <a:gd name="T28" fmla="*/ 47 w 176"/>
                <a:gd name="T29" fmla="*/ 143 h 273"/>
                <a:gd name="T30" fmla="*/ 38 w 176"/>
                <a:gd name="T31" fmla="*/ 89 h 273"/>
                <a:gd name="T32" fmla="*/ 48 w 176"/>
                <a:gd name="T33" fmla="*/ 33 h 273"/>
                <a:gd name="T34" fmla="*/ 90 w 176"/>
                <a:gd name="T35" fmla="*/ 10 h 273"/>
                <a:gd name="T36" fmla="*/ 129 w 176"/>
                <a:gd name="T37" fmla="*/ 39 h 273"/>
                <a:gd name="T38" fmla="*/ 138 w 176"/>
                <a:gd name="T39" fmla="*/ 97 h 273"/>
                <a:gd name="T40" fmla="*/ 85 w 176"/>
                <a:gd name="T41" fmla="*/ 166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6" h="273">
                  <a:moveTo>
                    <a:pt x="139" y="147"/>
                  </a:moveTo>
                  <a:cubicBezTo>
                    <a:pt x="139" y="245"/>
                    <a:pt x="93" y="261"/>
                    <a:pt x="69" y="261"/>
                  </a:cubicBezTo>
                  <a:cubicBezTo>
                    <a:pt x="61" y="261"/>
                    <a:pt x="40" y="260"/>
                    <a:pt x="30" y="248"/>
                  </a:cubicBezTo>
                  <a:cubicBezTo>
                    <a:pt x="47" y="246"/>
                    <a:pt x="48" y="233"/>
                    <a:pt x="48" y="229"/>
                  </a:cubicBezTo>
                  <a:cubicBezTo>
                    <a:pt x="48" y="217"/>
                    <a:pt x="39" y="210"/>
                    <a:pt x="30" y="210"/>
                  </a:cubicBezTo>
                  <a:cubicBezTo>
                    <a:pt x="22" y="210"/>
                    <a:pt x="11" y="215"/>
                    <a:pt x="11" y="230"/>
                  </a:cubicBezTo>
                  <a:cubicBezTo>
                    <a:pt x="11" y="257"/>
                    <a:pt x="33" y="273"/>
                    <a:pt x="70" y="273"/>
                  </a:cubicBezTo>
                  <a:cubicBezTo>
                    <a:pt x="124" y="273"/>
                    <a:pt x="176" y="219"/>
                    <a:pt x="176" y="134"/>
                  </a:cubicBezTo>
                  <a:cubicBezTo>
                    <a:pt x="176" y="30"/>
                    <a:pt x="130" y="0"/>
                    <a:pt x="89" y="0"/>
                  </a:cubicBezTo>
                  <a:cubicBezTo>
                    <a:pt x="42" y="0"/>
                    <a:pt x="0" y="37"/>
                    <a:pt x="0" y="89"/>
                  </a:cubicBezTo>
                  <a:cubicBezTo>
                    <a:pt x="0" y="140"/>
                    <a:pt x="39" y="178"/>
                    <a:pt x="84" y="178"/>
                  </a:cubicBezTo>
                  <a:cubicBezTo>
                    <a:pt x="112" y="178"/>
                    <a:pt x="129" y="160"/>
                    <a:pt x="139" y="139"/>
                  </a:cubicBezTo>
                  <a:lnTo>
                    <a:pt x="139" y="147"/>
                  </a:lnTo>
                  <a:close/>
                  <a:moveTo>
                    <a:pt x="85" y="166"/>
                  </a:moveTo>
                  <a:cubicBezTo>
                    <a:pt x="67" y="166"/>
                    <a:pt x="56" y="158"/>
                    <a:pt x="47" y="143"/>
                  </a:cubicBezTo>
                  <a:cubicBezTo>
                    <a:pt x="38" y="129"/>
                    <a:pt x="38" y="110"/>
                    <a:pt x="38" y="89"/>
                  </a:cubicBezTo>
                  <a:cubicBezTo>
                    <a:pt x="38" y="66"/>
                    <a:pt x="38" y="49"/>
                    <a:pt x="48" y="33"/>
                  </a:cubicBezTo>
                  <a:cubicBezTo>
                    <a:pt x="58" y="18"/>
                    <a:pt x="71" y="10"/>
                    <a:pt x="90" y="10"/>
                  </a:cubicBezTo>
                  <a:cubicBezTo>
                    <a:pt x="116" y="10"/>
                    <a:pt x="128" y="37"/>
                    <a:pt x="129" y="39"/>
                  </a:cubicBezTo>
                  <a:cubicBezTo>
                    <a:pt x="138" y="58"/>
                    <a:pt x="138" y="89"/>
                    <a:pt x="138" y="97"/>
                  </a:cubicBezTo>
                  <a:cubicBezTo>
                    <a:pt x="138" y="129"/>
                    <a:pt x="121" y="166"/>
                    <a:pt x="85" y="16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4" name="Freeform 183"/>
            <p:cNvSpPr>
              <a:spLocks noEditPoints="1"/>
            </p:cNvSpPr>
            <p:nvPr/>
          </p:nvSpPr>
          <p:spPr bwMode="auto">
            <a:xfrm>
              <a:off x="4981575" y="2862263"/>
              <a:ext cx="12700" cy="255588"/>
            </a:xfrm>
            <a:custGeom>
              <a:avLst/>
              <a:gdLst>
                <a:gd name="T0" fmla="*/ 8 w 8"/>
                <a:gd name="T1" fmla="*/ 0 h 161"/>
                <a:gd name="T2" fmla="*/ 8 w 8"/>
                <a:gd name="T3" fmla="*/ 61 h 161"/>
                <a:gd name="T4" fmla="*/ 0 w 8"/>
                <a:gd name="T5" fmla="*/ 61 h 161"/>
                <a:gd name="T6" fmla="*/ 0 w 8"/>
                <a:gd name="T7" fmla="*/ 0 h 161"/>
                <a:gd name="T8" fmla="*/ 8 w 8"/>
                <a:gd name="T9" fmla="*/ 0 h 161"/>
                <a:gd name="T10" fmla="*/ 8 w 8"/>
                <a:gd name="T11" fmla="*/ 121 h 161"/>
                <a:gd name="T12" fmla="*/ 8 w 8"/>
                <a:gd name="T13" fmla="*/ 161 h 161"/>
                <a:gd name="T14" fmla="*/ 0 w 8"/>
                <a:gd name="T15" fmla="*/ 161 h 161"/>
                <a:gd name="T16" fmla="*/ 0 w 8"/>
                <a:gd name="T17" fmla="*/ 121 h 161"/>
                <a:gd name="T18" fmla="*/ 8 w 8"/>
                <a:gd name="T19" fmla="*/ 12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1">
                  <a:moveTo>
                    <a:pt x="8" y="0"/>
                  </a:moveTo>
                  <a:lnTo>
                    <a:pt x="8" y="61"/>
                  </a:lnTo>
                  <a:lnTo>
                    <a:pt x="0" y="61"/>
                  </a:lnTo>
                  <a:lnTo>
                    <a:pt x="0" y="0"/>
                  </a:lnTo>
                  <a:lnTo>
                    <a:pt x="8" y="0"/>
                  </a:lnTo>
                  <a:close/>
                  <a:moveTo>
                    <a:pt x="8" y="121"/>
                  </a:moveTo>
                  <a:lnTo>
                    <a:pt x="8" y="161"/>
                  </a:lnTo>
                  <a:lnTo>
                    <a:pt x="0" y="161"/>
                  </a:lnTo>
                  <a:lnTo>
                    <a:pt x="0" y="121"/>
                  </a:lnTo>
                  <a:lnTo>
                    <a:pt x="8" y="12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bevel/>
              <a:headEnd/>
              <a:tailEnd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bevel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5" name="Freeform 184"/>
            <p:cNvSpPr>
              <a:spLocks/>
            </p:cNvSpPr>
            <p:nvPr/>
          </p:nvSpPr>
          <p:spPr bwMode="auto">
            <a:xfrm>
              <a:off x="4783138" y="2928938"/>
              <a:ext cx="84138" cy="103188"/>
            </a:xfrm>
            <a:custGeom>
              <a:avLst/>
              <a:gdLst>
                <a:gd name="T0" fmla="*/ 324 w 324"/>
                <a:gd name="T1" fmla="*/ 5 h 396"/>
                <a:gd name="T2" fmla="*/ 318 w 324"/>
                <a:gd name="T3" fmla="*/ 0 h 396"/>
                <a:gd name="T4" fmla="*/ 308 w 324"/>
                <a:gd name="T5" fmla="*/ 8 h 396"/>
                <a:gd name="T6" fmla="*/ 282 w 324"/>
                <a:gd name="T7" fmla="*/ 39 h 396"/>
                <a:gd name="T8" fmla="*/ 204 w 324"/>
                <a:gd name="T9" fmla="*/ 0 h 396"/>
                <a:gd name="T10" fmla="*/ 69 w 324"/>
                <a:gd name="T11" fmla="*/ 129 h 396"/>
                <a:gd name="T12" fmla="*/ 126 w 324"/>
                <a:gd name="T13" fmla="*/ 206 h 396"/>
                <a:gd name="T14" fmla="*/ 184 w 324"/>
                <a:gd name="T15" fmla="*/ 221 h 396"/>
                <a:gd name="T16" fmla="*/ 234 w 324"/>
                <a:gd name="T17" fmla="*/ 279 h 396"/>
                <a:gd name="T18" fmla="*/ 136 w 324"/>
                <a:gd name="T19" fmla="*/ 379 h 396"/>
                <a:gd name="T20" fmla="*/ 41 w 324"/>
                <a:gd name="T21" fmla="*/ 300 h 396"/>
                <a:gd name="T22" fmla="*/ 44 w 324"/>
                <a:gd name="T23" fmla="*/ 270 h 396"/>
                <a:gd name="T24" fmla="*/ 45 w 324"/>
                <a:gd name="T25" fmla="*/ 266 h 396"/>
                <a:gd name="T26" fmla="*/ 39 w 324"/>
                <a:gd name="T27" fmla="*/ 260 h 396"/>
                <a:gd name="T28" fmla="*/ 33 w 324"/>
                <a:gd name="T29" fmla="*/ 263 h 396"/>
                <a:gd name="T30" fmla="*/ 0 w 324"/>
                <a:gd name="T31" fmla="*/ 391 h 396"/>
                <a:gd name="T32" fmla="*/ 6 w 324"/>
                <a:gd name="T33" fmla="*/ 396 h 396"/>
                <a:gd name="T34" fmla="*/ 16 w 324"/>
                <a:gd name="T35" fmla="*/ 388 h 396"/>
                <a:gd name="T36" fmla="*/ 43 w 324"/>
                <a:gd name="T37" fmla="*/ 357 h 396"/>
                <a:gd name="T38" fmla="*/ 135 w 324"/>
                <a:gd name="T39" fmla="*/ 396 h 396"/>
                <a:gd name="T40" fmla="*/ 274 w 324"/>
                <a:gd name="T41" fmla="*/ 256 h 396"/>
                <a:gd name="T42" fmla="*/ 247 w 324"/>
                <a:gd name="T43" fmla="*/ 192 h 396"/>
                <a:gd name="T44" fmla="*/ 178 w 324"/>
                <a:gd name="T45" fmla="*/ 165 h 396"/>
                <a:gd name="T46" fmla="*/ 141 w 324"/>
                <a:gd name="T47" fmla="*/ 155 h 396"/>
                <a:gd name="T48" fmla="*/ 108 w 324"/>
                <a:gd name="T49" fmla="*/ 106 h 396"/>
                <a:gd name="T50" fmla="*/ 203 w 324"/>
                <a:gd name="T51" fmla="*/ 15 h 396"/>
                <a:gd name="T52" fmla="*/ 282 w 324"/>
                <a:gd name="T53" fmla="*/ 100 h 396"/>
                <a:gd name="T54" fmla="*/ 280 w 324"/>
                <a:gd name="T55" fmla="*/ 130 h 396"/>
                <a:gd name="T56" fmla="*/ 286 w 324"/>
                <a:gd name="T57" fmla="*/ 136 h 396"/>
                <a:gd name="T58" fmla="*/ 294 w 324"/>
                <a:gd name="T59" fmla="*/ 125 h 396"/>
                <a:gd name="T60" fmla="*/ 324 w 324"/>
                <a:gd name="T61" fmla="*/ 5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4" h="396">
                  <a:moveTo>
                    <a:pt x="324" y="5"/>
                  </a:moveTo>
                  <a:cubicBezTo>
                    <a:pt x="324" y="4"/>
                    <a:pt x="323" y="0"/>
                    <a:pt x="318" y="0"/>
                  </a:cubicBezTo>
                  <a:cubicBezTo>
                    <a:pt x="315" y="0"/>
                    <a:pt x="314" y="0"/>
                    <a:pt x="308" y="8"/>
                  </a:cubicBezTo>
                  <a:lnTo>
                    <a:pt x="282" y="39"/>
                  </a:lnTo>
                  <a:cubicBezTo>
                    <a:pt x="268" y="13"/>
                    <a:pt x="239" y="0"/>
                    <a:pt x="204" y="0"/>
                  </a:cubicBezTo>
                  <a:cubicBezTo>
                    <a:pt x="135" y="0"/>
                    <a:pt x="69" y="62"/>
                    <a:pt x="69" y="129"/>
                  </a:cubicBezTo>
                  <a:cubicBezTo>
                    <a:pt x="69" y="173"/>
                    <a:pt x="98" y="198"/>
                    <a:pt x="126" y="206"/>
                  </a:cubicBezTo>
                  <a:lnTo>
                    <a:pt x="184" y="221"/>
                  </a:lnTo>
                  <a:cubicBezTo>
                    <a:pt x="204" y="226"/>
                    <a:pt x="234" y="234"/>
                    <a:pt x="234" y="279"/>
                  </a:cubicBezTo>
                  <a:cubicBezTo>
                    <a:pt x="234" y="328"/>
                    <a:pt x="190" y="379"/>
                    <a:pt x="136" y="379"/>
                  </a:cubicBezTo>
                  <a:cubicBezTo>
                    <a:pt x="101" y="379"/>
                    <a:pt x="41" y="367"/>
                    <a:pt x="41" y="300"/>
                  </a:cubicBezTo>
                  <a:cubicBezTo>
                    <a:pt x="41" y="287"/>
                    <a:pt x="43" y="274"/>
                    <a:pt x="44" y="270"/>
                  </a:cubicBezTo>
                  <a:cubicBezTo>
                    <a:pt x="45" y="268"/>
                    <a:pt x="45" y="268"/>
                    <a:pt x="45" y="266"/>
                  </a:cubicBezTo>
                  <a:cubicBezTo>
                    <a:pt x="45" y="261"/>
                    <a:pt x="41" y="260"/>
                    <a:pt x="39" y="260"/>
                  </a:cubicBezTo>
                  <a:cubicBezTo>
                    <a:pt x="36" y="260"/>
                    <a:pt x="35" y="261"/>
                    <a:pt x="33" y="263"/>
                  </a:cubicBezTo>
                  <a:cubicBezTo>
                    <a:pt x="31" y="265"/>
                    <a:pt x="0" y="389"/>
                    <a:pt x="0" y="391"/>
                  </a:cubicBezTo>
                  <a:cubicBezTo>
                    <a:pt x="0" y="394"/>
                    <a:pt x="3" y="396"/>
                    <a:pt x="6" y="396"/>
                  </a:cubicBezTo>
                  <a:cubicBezTo>
                    <a:pt x="9" y="396"/>
                    <a:pt x="10" y="396"/>
                    <a:pt x="16" y="388"/>
                  </a:cubicBezTo>
                  <a:lnTo>
                    <a:pt x="43" y="357"/>
                  </a:lnTo>
                  <a:cubicBezTo>
                    <a:pt x="66" y="389"/>
                    <a:pt x="103" y="396"/>
                    <a:pt x="135" y="396"/>
                  </a:cubicBezTo>
                  <a:cubicBezTo>
                    <a:pt x="209" y="396"/>
                    <a:pt x="274" y="324"/>
                    <a:pt x="274" y="256"/>
                  </a:cubicBezTo>
                  <a:cubicBezTo>
                    <a:pt x="274" y="219"/>
                    <a:pt x="255" y="200"/>
                    <a:pt x="247" y="192"/>
                  </a:cubicBezTo>
                  <a:cubicBezTo>
                    <a:pt x="234" y="180"/>
                    <a:pt x="226" y="178"/>
                    <a:pt x="178" y="165"/>
                  </a:cubicBezTo>
                  <a:cubicBezTo>
                    <a:pt x="166" y="162"/>
                    <a:pt x="146" y="156"/>
                    <a:pt x="141" y="155"/>
                  </a:cubicBezTo>
                  <a:cubicBezTo>
                    <a:pt x="126" y="150"/>
                    <a:pt x="108" y="135"/>
                    <a:pt x="108" y="106"/>
                  </a:cubicBezTo>
                  <a:cubicBezTo>
                    <a:pt x="108" y="61"/>
                    <a:pt x="151" y="15"/>
                    <a:pt x="203" y="15"/>
                  </a:cubicBezTo>
                  <a:cubicBezTo>
                    <a:pt x="249" y="15"/>
                    <a:pt x="282" y="38"/>
                    <a:pt x="282" y="100"/>
                  </a:cubicBezTo>
                  <a:cubicBezTo>
                    <a:pt x="282" y="117"/>
                    <a:pt x="280" y="127"/>
                    <a:pt x="280" y="130"/>
                  </a:cubicBezTo>
                  <a:cubicBezTo>
                    <a:pt x="280" y="131"/>
                    <a:pt x="280" y="136"/>
                    <a:pt x="286" y="136"/>
                  </a:cubicBezTo>
                  <a:cubicBezTo>
                    <a:pt x="292" y="136"/>
                    <a:pt x="292" y="134"/>
                    <a:pt x="294" y="125"/>
                  </a:cubicBezTo>
                  <a:lnTo>
                    <a:pt x="324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6" name="Freeform 185"/>
            <p:cNvSpPr>
              <a:spLocks/>
            </p:cNvSpPr>
            <p:nvPr/>
          </p:nvSpPr>
          <p:spPr bwMode="auto">
            <a:xfrm>
              <a:off x="4872038" y="2913063"/>
              <a:ext cx="33338" cy="65088"/>
            </a:xfrm>
            <a:custGeom>
              <a:avLst/>
              <a:gdLst>
                <a:gd name="T0" fmla="*/ 78 w 129"/>
                <a:gd name="T1" fmla="*/ 91 h 253"/>
                <a:gd name="T2" fmla="*/ 117 w 129"/>
                <a:gd name="T3" fmla="*/ 91 h 253"/>
                <a:gd name="T4" fmla="*/ 129 w 129"/>
                <a:gd name="T5" fmla="*/ 83 h 253"/>
                <a:gd name="T6" fmla="*/ 117 w 129"/>
                <a:gd name="T7" fmla="*/ 78 h 253"/>
                <a:gd name="T8" fmla="*/ 81 w 129"/>
                <a:gd name="T9" fmla="*/ 78 h 253"/>
                <a:gd name="T10" fmla="*/ 95 w 129"/>
                <a:gd name="T11" fmla="*/ 21 h 253"/>
                <a:gd name="T12" fmla="*/ 97 w 129"/>
                <a:gd name="T13" fmla="*/ 13 h 253"/>
                <a:gd name="T14" fmla="*/ 84 w 129"/>
                <a:gd name="T15" fmla="*/ 0 h 253"/>
                <a:gd name="T16" fmla="*/ 63 w 129"/>
                <a:gd name="T17" fmla="*/ 29 h 253"/>
                <a:gd name="T18" fmla="*/ 51 w 129"/>
                <a:gd name="T19" fmla="*/ 78 h 253"/>
                <a:gd name="T20" fmla="*/ 13 w 129"/>
                <a:gd name="T21" fmla="*/ 78 h 253"/>
                <a:gd name="T22" fmla="*/ 0 w 129"/>
                <a:gd name="T23" fmla="*/ 85 h 253"/>
                <a:gd name="T24" fmla="*/ 12 w 129"/>
                <a:gd name="T25" fmla="*/ 91 h 253"/>
                <a:gd name="T26" fmla="*/ 48 w 129"/>
                <a:gd name="T27" fmla="*/ 91 h 253"/>
                <a:gd name="T28" fmla="*/ 24 w 129"/>
                <a:gd name="T29" fmla="*/ 186 h 253"/>
                <a:gd name="T30" fmla="*/ 18 w 129"/>
                <a:gd name="T31" fmla="*/ 216 h 253"/>
                <a:gd name="T32" fmla="*/ 58 w 129"/>
                <a:gd name="T33" fmla="*/ 253 h 253"/>
                <a:gd name="T34" fmla="*/ 125 w 129"/>
                <a:gd name="T35" fmla="*/ 192 h 253"/>
                <a:gd name="T36" fmla="*/ 119 w 129"/>
                <a:gd name="T37" fmla="*/ 187 h 253"/>
                <a:gd name="T38" fmla="*/ 112 w 129"/>
                <a:gd name="T39" fmla="*/ 195 h 253"/>
                <a:gd name="T40" fmla="*/ 60 w 129"/>
                <a:gd name="T41" fmla="*/ 242 h 253"/>
                <a:gd name="T42" fmla="*/ 46 w 129"/>
                <a:gd name="T43" fmla="*/ 224 h 253"/>
                <a:gd name="T44" fmla="*/ 49 w 129"/>
                <a:gd name="T45" fmla="*/ 206 h 253"/>
                <a:gd name="T46" fmla="*/ 78 w 129"/>
                <a:gd name="T47" fmla="*/ 9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9" h="253">
                  <a:moveTo>
                    <a:pt x="78" y="91"/>
                  </a:moveTo>
                  <a:lnTo>
                    <a:pt x="117" y="91"/>
                  </a:lnTo>
                  <a:cubicBezTo>
                    <a:pt x="124" y="91"/>
                    <a:pt x="129" y="91"/>
                    <a:pt x="129" y="83"/>
                  </a:cubicBezTo>
                  <a:cubicBezTo>
                    <a:pt x="129" y="78"/>
                    <a:pt x="124" y="78"/>
                    <a:pt x="117" y="78"/>
                  </a:cubicBezTo>
                  <a:lnTo>
                    <a:pt x="81" y="78"/>
                  </a:lnTo>
                  <a:lnTo>
                    <a:pt x="95" y="21"/>
                  </a:lnTo>
                  <a:cubicBezTo>
                    <a:pt x="97" y="15"/>
                    <a:pt x="97" y="13"/>
                    <a:pt x="97" y="13"/>
                  </a:cubicBezTo>
                  <a:cubicBezTo>
                    <a:pt x="97" y="4"/>
                    <a:pt x="91" y="0"/>
                    <a:pt x="84" y="0"/>
                  </a:cubicBezTo>
                  <a:cubicBezTo>
                    <a:pt x="70" y="0"/>
                    <a:pt x="68" y="11"/>
                    <a:pt x="63" y="29"/>
                  </a:cubicBezTo>
                  <a:lnTo>
                    <a:pt x="51" y="78"/>
                  </a:lnTo>
                  <a:lnTo>
                    <a:pt x="13" y="78"/>
                  </a:lnTo>
                  <a:cubicBezTo>
                    <a:pt x="5" y="78"/>
                    <a:pt x="0" y="78"/>
                    <a:pt x="0" y="85"/>
                  </a:cubicBezTo>
                  <a:cubicBezTo>
                    <a:pt x="0" y="91"/>
                    <a:pt x="5" y="91"/>
                    <a:pt x="12" y="91"/>
                  </a:cubicBezTo>
                  <a:lnTo>
                    <a:pt x="48" y="91"/>
                  </a:lnTo>
                  <a:lnTo>
                    <a:pt x="24" y="186"/>
                  </a:lnTo>
                  <a:cubicBezTo>
                    <a:pt x="21" y="196"/>
                    <a:pt x="18" y="210"/>
                    <a:pt x="18" y="216"/>
                  </a:cubicBezTo>
                  <a:cubicBezTo>
                    <a:pt x="18" y="240"/>
                    <a:pt x="37" y="253"/>
                    <a:pt x="58" y="253"/>
                  </a:cubicBezTo>
                  <a:cubicBezTo>
                    <a:pt x="101" y="253"/>
                    <a:pt x="125" y="197"/>
                    <a:pt x="125" y="192"/>
                  </a:cubicBezTo>
                  <a:cubicBezTo>
                    <a:pt x="125" y="188"/>
                    <a:pt x="122" y="187"/>
                    <a:pt x="119" y="187"/>
                  </a:cubicBezTo>
                  <a:cubicBezTo>
                    <a:pt x="115" y="187"/>
                    <a:pt x="115" y="189"/>
                    <a:pt x="112" y="195"/>
                  </a:cubicBezTo>
                  <a:cubicBezTo>
                    <a:pt x="104" y="214"/>
                    <a:pt x="84" y="242"/>
                    <a:pt x="60" y="242"/>
                  </a:cubicBezTo>
                  <a:cubicBezTo>
                    <a:pt x="51" y="242"/>
                    <a:pt x="46" y="237"/>
                    <a:pt x="46" y="224"/>
                  </a:cubicBezTo>
                  <a:cubicBezTo>
                    <a:pt x="46" y="216"/>
                    <a:pt x="48" y="212"/>
                    <a:pt x="49" y="206"/>
                  </a:cubicBezTo>
                  <a:lnTo>
                    <a:pt x="78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7" name="Freeform 186"/>
            <p:cNvSpPr>
              <a:spLocks noEditPoints="1"/>
            </p:cNvSpPr>
            <p:nvPr/>
          </p:nvSpPr>
          <p:spPr bwMode="auto">
            <a:xfrm>
              <a:off x="4865688" y="2995613"/>
              <a:ext cx="46038" cy="69850"/>
            </a:xfrm>
            <a:custGeom>
              <a:avLst/>
              <a:gdLst>
                <a:gd name="T0" fmla="*/ 178 w 178"/>
                <a:gd name="T1" fmla="*/ 138 h 273"/>
                <a:gd name="T2" fmla="*/ 161 w 178"/>
                <a:gd name="T3" fmla="*/ 44 h 273"/>
                <a:gd name="T4" fmla="*/ 89 w 178"/>
                <a:gd name="T5" fmla="*/ 0 h 273"/>
                <a:gd name="T6" fmla="*/ 15 w 178"/>
                <a:gd name="T7" fmla="*/ 49 h 273"/>
                <a:gd name="T8" fmla="*/ 0 w 178"/>
                <a:gd name="T9" fmla="*/ 138 h 273"/>
                <a:gd name="T10" fmla="*/ 20 w 178"/>
                <a:gd name="T11" fmla="*/ 236 h 273"/>
                <a:gd name="T12" fmla="*/ 89 w 178"/>
                <a:gd name="T13" fmla="*/ 273 h 273"/>
                <a:gd name="T14" fmla="*/ 162 w 178"/>
                <a:gd name="T15" fmla="*/ 228 h 273"/>
                <a:gd name="T16" fmla="*/ 178 w 178"/>
                <a:gd name="T17" fmla="*/ 138 h 273"/>
                <a:gd name="T18" fmla="*/ 89 w 178"/>
                <a:gd name="T19" fmla="*/ 262 h 273"/>
                <a:gd name="T20" fmla="*/ 40 w 178"/>
                <a:gd name="T21" fmla="*/ 214 h 273"/>
                <a:gd name="T22" fmla="*/ 35 w 178"/>
                <a:gd name="T23" fmla="*/ 133 h 273"/>
                <a:gd name="T24" fmla="*/ 40 w 178"/>
                <a:gd name="T25" fmla="*/ 56 h 273"/>
                <a:gd name="T26" fmla="*/ 89 w 178"/>
                <a:gd name="T27" fmla="*/ 11 h 273"/>
                <a:gd name="T28" fmla="*/ 138 w 178"/>
                <a:gd name="T29" fmla="*/ 54 h 273"/>
                <a:gd name="T30" fmla="*/ 143 w 178"/>
                <a:gd name="T31" fmla="*/ 133 h 273"/>
                <a:gd name="T32" fmla="*/ 138 w 178"/>
                <a:gd name="T33" fmla="*/ 215 h 273"/>
                <a:gd name="T34" fmla="*/ 89 w 178"/>
                <a:gd name="T35" fmla="*/ 26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8" h="273">
                  <a:moveTo>
                    <a:pt x="178" y="138"/>
                  </a:moveTo>
                  <a:cubicBezTo>
                    <a:pt x="178" y="95"/>
                    <a:pt x="174" y="69"/>
                    <a:pt x="161" y="44"/>
                  </a:cubicBezTo>
                  <a:cubicBezTo>
                    <a:pt x="143" y="9"/>
                    <a:pt x="111" y="0"/>
                    <a:pt x="89" y="0"/>
                  </a:cubicBezTo>
                  <a:cubicBezTo>
                    <a:pt x="39" y="0"/>
                    <a:pt x="20" y="37"/>
                    <a:pt x="15" y="49"/>
                  </a:cubicBezTo>
                  <a:cubicBezTo>
                    <a:pt x="1" y="78"/>
                    <a:pt x="0" y="117"/>
                    <a:pt x="0" y="138"/>
                  </a:cubicBezTo>
                  <a:cubicBezTo>
                    <a:pt x="0" y="164"/>
                    <a:pt x="1" y="204"/>
                    <a:pt x="20" y="236"/>
                  </a:cubicBezTo>
                  <a:cubicBezTo>
                    <a:pt x="38" y="266"/>
                    <a:pt x="68" y="273"/>
                    <a:pt x="89" y="273"/>
                  </a:cubicBezTo>
                  <a:cubicBezTo>
                    <a:pt x="108" y="273"/>
                    <a:pt x="142" y="267"/>
                    <a:pt x="162" y="228"/>
                  </a:cubicBezTo>
                  <a:cubicBezTo>
                    <a:pt x="177" y="199"/>
                    <a:pt x="178" y="164"/>
                    <a:pt x="178" y="138"/>
                  </a:cubicBezTo>
                  <a:close/>
                  <a:moveTo>
                    <a:pt x="89" y="262"/>
                  </a:moveTo>
                  <a:cubicBezTo>
                    <a:pt x="75" y="262"/>
                    <a:pt x="48" y="256"/>
                    <a:pt x="40" y="214"/>
                  </a:cubicBezTo>
                  <a:cubicBezTo>
                    <a:pt x="35" y="191"/>
                    <a:pt x="35" y="154"/>
                    <a:pt x="35" y="133"/>
                  </a:cubicBezTo>
                  <a:cubicBezTo>
                    <a:pt x="35" y="106"/>
                    <a:pt x="35" y="78"/>
                    <a:pt x="40" y="56"/>
                  </a:cubicBezTo>
                  <a:cubicBezTo>
                    <a:pt x="48" y="15"/>
                    <a:pt x="79" y="11"/>
                    <a:pt x="89" y="11"/>
                  </a:cubicBezTo>
                  <a:cubicBezTo>
                    <a:pt x="103" y="11"/>
                    <a:pt x="130" y="18"/>
                    <a:pt x="138" y="54"/>
                  </a:cubicBezTo>
                  <a:cubicBezTo>
                    <a:pt x="143" y="76"/>
                    <a:pt x="143" y="106"/>
                    <a:pt x="143" y="133"/>
                  </a:cubicBezTo>
                  <a:cubicBezTo>
                    <a:pt x="143" y="157"/>
                    <a:pt x="143" y="192"/>
                    <a:pt x="138" y="215"/>
                  </a:cubicBezTo>
                  <a:cubicBezTo>
                    <a:pt x="130" y="257"/>
                    <a:pt x="102" y="262"/>
                    <a:pt x="89" y="26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8" name="Freeform 187"/>
            <p:cNvSpPr>
              <a:spLocks noEditPoints="1"/>
            </p:cNvSpPr>
            <p:nvPr/>
          </p:nvSpPr>
          <p:spPr bwMode="auto">
            <a:xfrm>
              <a:off x="5705475" y="2862263"/>
              <a:ext cx="12700" cy="255588"/>
            </a:xfrm>
            <a:custGeom>
              <a:avLst/>
              <a:gdLst>
                <a:gd name="T0" fmla="*/ 8 w 8"/>
                <a:gd name="T1" fmla="*/ 0 h 161"/>
                <a:gd name="T2" fmla="*/ 8 w 8"/>
                <a:gd name="T3" fmla="*/ 61 h 161"/>
                <a:gd name="T4" fmla="*/ 0 w 8"/>
                <a:gd name="T5" fmla="*/ 61 h 161"/>
                <a:gd name="T6" fmla="*/ 0 w 8"/>
                <a:gd name="T7" fmla="*/ 0 h 161"/>
                <a:gd name="T8" fmla="*/ 8 w 8"/>
                <a:gd name="T9" fmla="*/ 0 h 161"/>
                <a:gd name="T10" fmla="*/ 8 w 8"/>
                <a:gd name="T11" fmla="*/ 121 h 161"/>
                <a:gd name="T12" fmla="*/ 8 w 8"/>
                <a:gd name="T13" fmla="*/ 161 h 161"/>
                <a:gd name="T14" fmla="*/ 0 w 8"/>
                <a:gd name="T15" fmla="*/ 161 h 161"/>
                <a:gd name="T16" fmla="*/ 0 w 8"/>
                <a:gd name="T17" fmla="*/ 121 h 161"/>
                <a:gd name="T18" fmla="*/ 8 w 8"/>
                <a:gd name="T19" fmla="*/ 12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1">
                  <a:moveTo>
                    <a:pt x="8" y="0"/>
                  </a:moveTo>
                  <a:lnTo>
                    <a:pt x="8" y="61"/>
                  </a:lnTo>
                  <a:lnTo>
                    <a:pt x="0" y="61"/>
                  </a:lnTo>
                  <a:lnTo>
                    <a:pt x="0" y="0"/>
                  </a:lnTo>
                  <a:lnTo>
                    <a:pt x="8" y="0"/>
                  </a:lnTo>
                  <a:close/>
                  <a:moveTo>
                    <a:pt x="8" y="121"/>
                  </a:moveTo>
                  <a:lnTo>
                    <a:pt x="8" y="161"/>
                  </a:lnTo>
                  <a:lnTo>
                    <a:pt x="0" y="161"/>
                  </a:lnTo>
                  <a:lnTo>
                    <a:pt x="0" y="121"/>
                  </a:lnTo>
                  <a:lnTo>
                    <a:pt x="8" y="12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bevel/>
              <a:headEnd/>
              <a:tailEnd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bevel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9" name="Freeform 188"/>
            <p:cNvSpPr>
              <a:spLocks/>
            </p:cNvSpPr>
            <p:nvPr/>
          </p:nvSpPr>
          <p:spPr bwMode="auto">
            <a:xfrm>
              <a:off x="5761038" y="2928938"/>
              <a:ext cx="82550" cy="103188"/>
            </a:xfrm>
            <a:custGeom>
              <a:avLst/>
              <a:gdLst>
                <a:gd name="T0" fmla="*/ 323 w 323"/>
                <a:gd name="T1" fmla="*/ 5 h 396"/>
                <a:gd name="T2" fmla="*/ 317 w 323"/>
                <a:gd name="T3" fmla="*/ 0 h 396"/>
                <a:gd name="T4" fmla="*/ 307 w 323"/>
                <a:gd name="T5" fmla="*/ 8 h 396"/>
                <a:gd name="T6" fmla="*/ 281 w 323"/>
                <a:gd name="T7" fmla="*/ 39 h 396"/>
                <a:gd name="T8" fmla="*/ 203 w 323"/>
                <a:gd name="T9" fmla="*/ 0 h 396"/>
                <a:gd name="T10" fmla="*/ 68 w 323"/>
                <a:gd name="T11" fmla="*/ 129 h 396"/>
                <a:gd name="T12" fmla="*/ 125 w 323"/>
                <a:gd name="T13" fmla="*/ 206 h 396"/>
                <a:gd name="T14" fmla="*/ 183 w 323"/>
                <a:gd name="T15" fmla="*/ 221 h 396"/>
                <a:gd name="T16" fmla="*/ 234 w 323"/>
                <a:gd name="T17" fmla="*/ 279 h 396"/>
                <a:gd name="T18" fmla="*/ 135 w 323"/>
                <a:gd name="T19" fmla="*/ 379 h 396"/>
                <a:gd name="T20" fmla="*/ 40 w 323"/>
                <a:gd name="T21" fmla="*/ 300 h 396"/>
                <a:gd name="T22" fmla="*/ 43 w 323"/>
                <a:gd name="T23" fmla="*/ 270 h 396"/>
                <a:gd name="T24" fmla="*/ 44 w 323"/>
                <a:gd name="T25" fmla="*/ 266 h 396"/>
                <a:gd name="T26" fmla="*/ 38 w 323"/>
                <a:gd name="T27" fmla="*/ 260 h 396"/>
                <a:gd name="T28" fmla="*/ 32 w 323"/>
                <a:gd name="T29" fmla="*/ 263 h 396"/>
                <a:gd name="T30" fmla="*/ 0 w 323"/>
                <a:gd name="T31" fmla="*/ 391 h 396"/>
                <a:gd name="T32" fmla="*/ 6 w 323"/>
                <a:gd name="T33" fmla="*/ 396 h 396"/>
                <a:gd name="T34" fmla="*/ 15 w 323"/>
                <a:gd name="T35" fmla="*/ 388 h 396"/>
                <a:gd name="T36" fmla="*/ 42 w 323"/>
                <a:gd name="T37" fmla="*/ 357 h 396"/>
                <a:gd name="T38" fmla="*/ 134 w 323"/>
                <a:gd name="T39" fmla="*/ 396 h 396"/>
                <a:gd name="T40" fmla="*/ 273 w 323"/>
                <a:gd name="T41" fmla="*/ 256 h 396"/>
                <a:gd name="T42" fmla="*/ 246 w 323"/>
                <a:gd name="T43" fmla="*/ 192 h 396"/>
                <a:gd name="T44" fmla="*/ 177 w 323"/>
                <a:gd name="T45" fmla="*/ 165 h 396"/>
                <a:gd name="T46" fmla="*/ 140 w 323"/>
                <a:gd name="T47" fmla="*/ 155 h 396"/>
                <a:gd name="T48" fmla="*/ 107 w 323"/>
                <a:gd name="T49" fmla="*/ 106 h 396"/>
                <a:gd name="T50" fmla="*/ 202 w 323"/>
                <a:gd name="T51" fmla="*/ 15 h 396"/>
                <a:gd name="T52" fmla="*/ 281 w 323"/>
                <a:gd name="T53" fmla="*/ 100 h 396"/>
                <a:gd name="T54" fmla="*/ 279 w 323"/>
                <a:gd name="T55" fmla="*/ 130 h 396"/>
                <a:gd name="T56" fmla="*/ 285 w 323"/>
                <a:gd name="T57" fmla="*/ 136 h 396"/>
                <a:gd name="T58" fmla="*/ 294 w 323"/>
                <a:gd name="T59" fmla="*/ 125 h 396"/>
                <a:gd name="T60" fmla="*/ 323 w 323"/>
                <a:gd name="T61" fmla="*/ 5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3" h="396">
                  <a:moveTo>
                    <a:pt x="323" y="5"/>
                  </a:moveTo>
                  <a:cubicBezTo>
                    <a:pt x="323" y="4"/>
                    <a:pt x="322" y="0"/>
                    <a:pt x="317" y="0"/>
                  </a:cubicBezTo>
                  <a:cubicBezTo>
                    <a:pt x="314" y="0"/>
                    <a:pt x="314" y="0"/>
                    <a:pt x="307" y="8"/>
                  </a:cubicBezTo>
                  <a:lnTo>
                    <a:pt x="281" y="39"/>
                  </a:lnTo>
                  <a:cubicBezTo>
                    <a:pt x="267" y="13"/>
                    <a:pt x="238" y="0"/>
                    <a:pt x="203" y="0"/>
                  </a:cubicBezTo>
                  <a:cubicBezTo>
                    <a:pt x="134" y="0"/>
                    <a:pt x="68" y="62"/>
                    <a:pt x="68" y="129"/>
                  </a:cubicBezTo>
                  <a:cubicBezTo>
                    <a:pt x="68" y="173"/>
                    <a:pt x="97" y="198"/>
                    <a:pt x="125" y="206"/>
                  </a:cubicBezTo>
                  <a:lnTo>
                    <a:pt x="183" y="221"/>
                  </a:lnTo>
                  <a:cubicBezTo>
                    <a:pt x="204" y="226"/>
                    <a:pt x="234" y="234"/>
                    <a:pt x="234" y="279"/>
                  </a:cubicBezTo>
                  <a:cubicBezTo>
                    <a:pt x="234" y="328"/>
                    <a:pt x="189" y="379"/>
                    <a:pt x="135" y="379"/>
                  </a:cubicBezTo>
                  <a:cubicBezTo>
                    <a:pt x="100" y="379"/>
                    <a:pt x="40" y="367"/>
                    <a:pt x="40" y="300"/>
                  </a:cubicBezTo>
                  <a:cubicBezTo>
                    <a:pt x="40" y="287"/>
                    <a:pt x="43" y="274"/>
                    <a:pt x="43" y="270"/>
                  </a:cubicBezTo>
                  <a:cubicBezTo>
                    <a:pt x="44" y="268"/>
                    <a:pt x="44" y="268"/>
                    <a:pt x="44" y="266"/>
                  </a:cubicBezTo>
                  <a:cubicBezTo>
                    <a:pt x="44" y="261"/>
                    <a:pt x="40" y="260"/>
                    <a:pt x="38" y="260"/>
                  </a:cubicBezTo>
                  <a:cubicBezTo>
                    <a:pt x="35" y="260"/>
                    <a:pt x="34" y="261"/>
                    <a:pt x="32" y="263"/>
                  </a:cubicBezTo>
                  <a:cubicBezTo>
                    <a:pt x="30" y="265"/>
                    <a:pt x="0" y="389"/>
                    <a:pt x="0" y="391"/>
                  </a:cubicBezTo>
                  <a:cubicBezTo>
                    <a:pt x="0" y="394"/>
                    <a:pt x="2" y="396"/>
                    <a:pt x="6" y="396"/>
                  </a:cubicBezTo>
                  <a:cubicBezTo>
                    <a:pt x="8" y="396"/>
                    <a:pt x="9" y="396"/>
                    <a:pt x="15" y="388"/>
                  </a:cubicBezTo>
                  <a:lnTo>
                    <a:pt x="42" y="357"/>
                  </a:lnTo>
                  <a:cubicBezTo>
                    <a:pt x="66" y="389"/>
                    <a:pt x="103" y="396"/>
                    <a:pt x="134" y="396"/>
                  </a:cubicBezTo>
                  <a:cubicBezTo>
                    <a:pt x="208" y="396"/>
                    <a:pt x="273" y="324"/>
                    <a:pt x="273" y="256"/>
                  </a:cubicBezTo>
                  <a:cubicBezTo>
                    <a:pt x="273" y="219"/>
                    <a:pt x="254" y="200"/>
                    <a:pt x="246" y="192"/>
                  </a:cubicBezTo>
                  <a:cubicBezTo>
                    <a:pt x="234" y="180"/>
                    <a:pt x="225" y="178"/>
                    <a:pt x="177" y="165"/>
                  </a:cubicBezTo>
                  <a:cubicBezTo>
                    <a:pt x="165" y="162"/>
                    <a:pt x="145" y="156"/>
                    <a:pt x="140" y="155"/>
                  </a:cubicBezTo>
                  <a:cubicBezTo>
                    <a:pt x="126" y="150"/>
                    <a:pt x="107" y="135"/>
                    <a:pt x="107" y="106"/>
                  </a:cubicBezTo>
                  <a:cubicBezTo>
                    <a:pt x="107" y="61"/>
                    <a:pt x="151" y="15"/>
                    <a:pt x="202" y="15"/>
                  </a:cubicBezTo>
                  <a:cubicBezTo>
                    <a:pt x="248" y="15"/>
                    <a:pt x="281" y="38"/>
                    <a:pt x="281" y="100"/>
                  </a:cubicBezTo>
                  <a:cubicBezTo>
                    <a:pt x="281" y="117"/>
                    <a:pt x="279" y="127"/>
                    <a:pt x="279" y="130"/>
                  </a:cubicBezTo>
                  <a:cubicBezTo>
                    <a:pt x="279" y="131"/>
                    <a:pt x="279" y="136"/>
                    <a:pt x="285" y="136"/>
                  </a:cubicBezTo>
                  <a:cubicBezTo>
                    <a:pt x="291" y="136"/>
                    <a:pt x="291" y="134"/>
                    <a:pt x="294" y="125"/>
                  </a:cubicBezTo>
                  <a:lnTo>
                    <a:pt x="323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0" name="Freeform 189"/>
            <p:cNvSpPr>
              <a:spLocks/>
            </p:cNvSpPr>
            <p:nvPr/>
          </p:nvSpPr>
          <p:spPr bwMode="auto">
            <a:xfrm>
              <a:off x="5849938" y="2913063"/>
              <a:ext cx="33338" cy="65088"/>
            </a:xfrm>
            <a:custGeom>
              <a:avLst/>
              <a:gdLst>
                <a:gd name="T0" fmla="*/ 78 w 130"/>
                <a:gd name="T1" fmla="*/ 91 h 253"/>
                <a:gd name="T2" fmla="*/ 117 w 130"/>
                <a:gd name="T3" fmla="*/ 91 h 253"/>
                <a:gd name="T4" fmla="*/ 130 w 130"/>
                <a:gd name="T5" fmla="*/ 83 h 253"/>
                <a:gd name="T6" fmla="*/ 118 w 130"/>
                <a:gd name="T7" fmla="*/ 78 h 253"/>
                <a:gd name="T8" fmla="*/ 81 w 130"/>
                <a:gd name="T9" fmla="*/ 78 h 253"/>
                <a:gd name="T10" fmla="*/ 96 w 130"/>
                <a:gd name="T11" fmla="*/ 21 h 253"/>
                <a:gd name="T12" fmla="*/ 97 w 130"/>
                <a:gd name="T13" fmla="*/ 13 h 253"/>
                <a:gd name="T14" fmla="*/ 84 w 130"/>
                <a:gd name="T15" fmla="*/ 0 h 253"/>
                <a:gd name="T16" fmla="*/ 63 w 130"/>
                <a:gd name="T17" fmla="*/ 29 h 253"/>
                <a:gd name="T18" fmla="*/ 51 w 130"/>
                <a:gd name="T19" fmla="*/ 78 h 253"/>
                <a:gd name="T20" fmla="*/ 13 w 130"/>
                <a:gd name="T21" fmla="*/ 78 h 253"/>
                <a:gd name="T22" fmla="*/ 0 w 130"/>
                <a:gd name="T23" fmla="*/ 85 h 253"/>
                <a:gd name="T24" fmla="*/ 12 w 130"/>
                <a:gd name="T25" fmla="*/ 91 h 253"/>
                <a:gd name="T26" fmla="*/ 48 w 130"/>
                <a:gd name="T27" fmla="*/ 91 h 253"/>
                <a:gd name="T28" fmla="*/ 24 w 130"/>
                <a:gd name="T29" fmla="*/ 186 h 253"/>
                <a:gd name="T30" fmla="*/ 18 w 130"/>
                <a:gd name="T31" fmla="*/ 216 h 253"/>
                <a:gd name="T32" fmla="*/ 59 w 130"/>
                <a:gd name="T33" fmla="*/ 253 h 253"/>
                <a:gd name="T34" fmla="*/ 126 w 130"/>
                <a:gd name="T35" fmla="*/ 192 h 253"/>
                <a:gd name="T36" fmla="*/ 120 w 130"/>
                <a:gd name="T37" fmla="*/ 187 h 253"/>
                <a:gd name="T38" fmla="*/ 112 w 130"/>
                <a:gd name="T39" fmla="*/ 195 h 253"/>
                <a:gd name="T40" fmla="*/ 60 w 130"/>
                <a:gd name="T41" fmla="*/ 242 h 253"/>
                <a:gd name="T42" fmla="*/ 47 w 130"/>
                <a:gd name="T43" fmla="*/ 224 h 253"/>
                <a:gd name="T44" fmla="*/ 49 w 130"/>
                <a:gd name="T45" fmla="*/ 206 h 253"/>
                <a:gd name="T46" fmla="*/ 78 w 130"/>
                <a:gd name="T47" fmla="*/ 9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0" h="253">
                  <a:moveTo>
                    <a:pt x="78" y="91"/>
                  </a:moveTo>
                  <a:lnTo>
                    <a:pt x="117" y="91"/>
                  </a:lnTo>
                  <a:cubicBezTo>
                    <a:pt x="125" y="91"/>
                    <a:pt x="130" y="91"/>
                    <a:pt x="130" y="83"/>
                  </a:cubicBezTo>
                  <a:cubicBezTo>
                    <a:pt x="130" y="78"/>
                    <a:pt x="124" y="78"/>
                    <a:pt x="118" y="78"/>
                  </a:cubicBezTo>
                  <a:lnTo>
                    <a:pt x="81" y="78"/>
                  </a:lnTo>
                  <a:lnTo>
                    <a:pt x="96" y="21"/>
                  </a:lnTo>
                  <a:cubicBezTo>
                    <a:pt x="97" y="15"/>
                    <a:pt x="97" y="13"/>
                    <a:pt x="97" y="13"/>
                  </a:cubicBezTo>
                  <a:cubicBezTo>
                    <a:pt x="97" y="4"/>
                    <a:pt x="91" y="0"/>
                    <a:pt x="84" y="0"/>
                  </a:cubicBezTo>
                  <a:cubicBezTo>
                    <a:pt x="71" y="0"/>
                    <a:pt x="68" y="11"/>
                    <a:pt x="63" y="29"/>
                  </a:cubicBezTo>
                  <a:lnTo>
                    <a:pt x="51" y="78"/>
                  </a:lnTo>
                  <a:lnTo>
                    <a:pt x="13" y="78"/>
                  </a:lnTo>
                  <a:cubicBezTo>
                    <a:pt x="5" y="78"/>
                    <a:pt x="0" y="78"/>
                    <a:pt x="0" y="85"/>
                  </a:cubicBezTo>
                  <a:cubicBezTo>
                    <a:pt x="0" y="91"/>
                    <a:pt x="5" y="91"/>
                    <a:pt x="12" y="91"/>
                  </a:cubicBezTo>
                  <a:lnTo>
                    <a:pt x="48" y="91"/>
                  </a:lnTo>
                  <a:lnTo>
                    <a:pt x="24" y="186"/>
                  </a:lnTo>
                  <a:cubicBezTo>
                    <a:pt x="22" y="196"/>
                    <a:pt x="18" y="210"/>
                    <a:pt x="18" y="216"/>
                  </a:cubicBezTo>
                  <a:cubicBezTo>
                    <a:pt x="18" y="240"/>
                    <a:pt x="37" y="253"/>
                    <a:pt x="59" y="253"/>
                  </a:cubicBezTo>
                  <a:cubicBezTo>
                    <a:pt x="101" y="253"/>
                    <a:pt x="126" y="197"/>
                    <a:pt x="126" y="192"/>
                  </a:cubicBezTo>
                  <a:cubicBezTo>
                    <a:pt x="126" y="188"/>
                    <a:pt x="122" y="187"/>
                    <a:pt x="120" y="187"/>
                  </a:cubicBezTo>
                  <a:cubicBezTo>
                    <a:pt x="115" y="187"/>
                    <a:pt x="115" y="189"/>
                    <a:pt x="112" y="195"/>
                  </a:cubicBezTo>
                  <a:cubicBezTo>
                    <a:pt x="104" y="214"/>
                    <a:pt x="84" y="242"/>
                    <a:pt x="60" y="242"/>
                  </a:cubicBezTo>
                  <a:cubicBezTo>
                    <a:pt x="51" y="242"/>
                    <a:pt x="47" y="237"/>
                    <a:pt x="47" y="224"/>
                  </a:cubicBezTo>
                  <a:cubicBezTo>
                    <a:pt x="47" y="216"/>
                    <a:pt x="48" y="212"/>
                    <a:pt x="49" y="206"/>
                  </a:cubicBezTo>
                  <a:lnTo>
                    <a:pt x="78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1" name="Freeform 190"/>
            <p:cNvSpPr>
              <a:spLocks/>
            </p:cNvSpPr>
            <p:nvPr/>
          </p:nvSpPr>
          <p:spPr bwMode="auto">
            <a:xfrm>
              <a:off x="5843588" y="2995613"/>
              <a:ext cx="44450" cy="69850"/>
            </a:xfrm>
            <a:custGeom>
              <a:avLst/>
              <a:gdLst>
                <a:gd name="T0" fmla="*/ 83 w 176"/>
                <a:gd name="T1" fmla="*/ 132 h 273"/>
                <a:gd name="T2" fmla="*/ 135 w 176"/>
                <a:gd name="T3" fmla="*/ 197 h 273"/>
                <a:gd name="T4" fmla="*/ 85 w 176"/>
                <a:gd name="T5" fmla="*/ 261 h 273"/>
                <a:gd name="T6" fmla="*/ 20 w 176"/>
                <a:gd name="T7" fmla="*/ 232 h 273"/>
                <a:gd name="T8" fmla="*/ 44 w 176"/>
                <a:gd name="T9" fmla="*/ 210 h 273"/>
                <a:gd name="T10" fmla="*/ 22 w 176"/>
                <a:gd name="T11" fmla="*/ 188 h 273"/>
                <a:gd name="T12" fmla="*/ 0 w 176"/>
                <a:gd name="T13" fmla="*/ 211 h 273"/>
                <a:gd name="T14" fmla="*/ 86 w 176"/>
                <a:gd name="T15" fmla="*/ 273 h 273"/>
                <a:gd name="T16" fmla="*/ 176 w 176"/>
                <a:gd name="T17" fmla="*/ 197 h 273"/>
                <a:gd name="T18" fmla="*/ 109 w 176"/>
                <a:gd name="T19" fmla="*/ 125 h 273"/>
                <a:gd name="T20" fmla="*/ 164 w 176"/>
                <a:gd name="T21" fmla="*/ 54 h 273"/>
                <a:gd name="T22" fmla="*/ 87 w 176"/>
                <a:gd name="T23" fmla="*/ 0 h 273"/>
                <a:gd name="T24" fmla="*/ 12 w 176"/>
                <a:gd name="T25" fmla="*/ 53 h 273"/>
                <a:gd name="T26" fmla="*/ 32 w 176"/>
                <a:gd name="T27" fmla="*/ 74 h 273"/>
                <a:gd name="T28" fmla="*/ 53 w 176"/>
                <a:gd name="T29" fmla="*/ 54 h 273"/>
                <a:gd name="T30" fmla="*/ 31 w 176"/>
                <a:gd name="T31" fmla="*/ 33 h 273"/>
                <a:gd name="T32" fmla="*/ 86 w 176"/>
                <a:gd name="T33" fmla="*/ 10 h 273"/>
                <a:gd name="T34" fmla="*/ 127 w 176"/>
                <a:gd name="T35" fmla="*/ 54 h 273"/>
                <a:gd name="T36" fmla="*/ 109 w 176"/>
                <a:gd name="T37" fmla="*/ 106 h 273"/>
                <a:gd name="T38" fmla="*/ 64 w 176"/>
                <a:gd name="T39" fmla="*/ 120 h 273"/>
                <a:gd name="T40" fmla="*/ 53 w 176"/>
                <a:gd name="T41" fmla="*/ 126 h 273"/>
                <a:gd name="T42" fmla="*/ 63 w 176"/>
                <a:gd name="T43" fmla="*/ 132 h 273"/>
                <a:gd name="T44" fmla="*/ 83 w 176"/>
                <a:gd name="T45" fmla="*/ 13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273">
                  <a:moveTo>
                    <a:pt x="83" y="132"/>
                  </a:moveTo>
                  <a:cubicBezTo>
                    <a:pt x="115" y="132"/>
                    <a:pt x="135" y="155"/>
                    <a:pt x="135" y="197"/>
                  </a:cubicBezTo>
                  <a:cubicBezTo>
                    <a:pt x="135" y="247"/>
                    <a:pt x="107" y="261"/>
                    <a:pt x="85" y="261"/>
                  </a:cubicBezTo>
                  <a:cubicBezTo>
                    <a:pt x="63" y="261"/>
                    <a:pt x="34" y="253"/>
                    <a:pt x="20" y="232"/>
                  </a:cubicBezTo>
                  <a:cubicBezTo>
                    <a:pt x="34" y="232"/>
                    <a:pt x="44" y="223"/>
                    <a:pt x="44" y="210"/>
                  </a:cubicBezTo>
                  <a:cubicBezTo>
                    <a:pt x="44" y="197"/>
                    <a:pt x="35" y="188"/>
                    <a:pt x="22" y="188"/>
                  </a:cubicBezTo>
                  <a:cubicBezTo>
                    <a:pt x="11" y="188"/>
                    <a:pt x="0" y="195"/>
                    <a:pt x="0" y="211"/>
                  </a:cubicBezTo>
                  <a:cubicBezTo>
                    <a:pt x="0" y="249"/>
                    <a:pt x="41" y="273"/>
                    <a:pt x="86" y="273"/>
                  </a:cubicBezTo>
                  <a:cubicBezTo>
                    <a:pt x="139" y="273"/>
                    <a:pt x="176" y="237"/>
                    <a:pt x="176" y="197"/>
                  </a:cubicBezTo>
                  <a:cubicBezTo>
                    <a:pt x="176" y="164"/>
                    <a:pt x="150" y="133"/>
                    <a:pt x="109" y="125"/>
                  </a:cubicBezTo>
                  <a:cubicBezTo>
                    <a:pt x="141" y="114"/>
                    <a:pt x="164" y="86"/>
                    <a:pt x="164" y="54"/>
                  </a:cubicBezTo>
                  <a:cubicBezTo>
                    <a:pt x="164" y="23"/>
                    <a:pt x="128" y="0"/>
                    <a:pt x="87" y="0"/>
                  </a:cubicBezTo>
                  <a:cubicBezTo>
                    <a:pt x="44" y="0"/>
                    <a:pt x="12" y="23"/>
                    <a:pt x="12" y="53"/>
                  </a:cubicBezTo>
                  <a:cubicBezTo>
                    <a:pt x="12" y="68"/>
                    <a:pt x="22" y="74"/>
                    <a:pt x="32" y="74"/>
                  </a:cubicBezTo>
                  <a:cubicBezTo>
                    <a:pt x="45" y="74"/>
                    <a:pt x="53" y="66"/>
                    <a:pt x="53" y="54"/>
                  </a:cubicBezTo>
                  <a:cubicBezTo>
                    <a:pt x="53" y="39"/>
                    <a:pt x="40" y="34"/>
                    <a:pt x="31" y="33"/>
                  </a:cubicBezTo>
                  <a:cubicBezTo>
                    <a:pt x="48" y="11"/>
                    <a:pt x="79" y="10"/>
                    <a:pt x="86" y="10"/>
                  </a:cubicBezTo>
                  <a:cubicBezTo>
                    <a:pt x="96" y="10"/>
                    <a:pt x="127" y="13"/>
                    <a:pt x="127" y="54"/>
                  </a:cubicBezTo>
                  <a:cubicBezTo>
                    <a:pt x="127" y="82"/>
                    <a:pt x="115" y="99"/>
                    <a:pt x="109" y="106"/>
                  </a:cubicBezTo>
                  <a:cubicBezTo>
                    <a:pt x="97" y="118"/>
                    <a:pt x="88" y="119"/>
                    <a:pt x="64" y="120"/>
                  </a:cubicBezTo>
                  <a:cubicBezTo>
                    <a:pt x="56" y="121"/>
                    <a:pt x="53" y="121"/>
                    <a:pt x="53" y="126"/>
                  </a:cubicBezTo>
                  <a:cubicBezTo>
                    <a:pt x="53" y="132"/>
                    <a:pt x="57" y="132"/>
                    <a:pt x="63" y="132"/>
                  </a:cubicBezTo>
                  <a:lnTo>
                    <a:pt x="83" y="1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2" name="Freeform 191"/>
            <p:cNvSpPr>
              <a:spLocks noEditPoints="1"/>
            </p:cNvSpPr>
            <p:nvPr/>
          </p:nvSpPr>
          <p:spPr bwMode="auto">
            <a:xfrm>
              <a:off x="5897563" y="2995613"/>
              <a:ext cx="46038" cy="69850"/>
            </a:xfrm>
            <a:custGeom>
              <a:avLst/>
              <a:gdLst>
                <a:gd name="T0" fmla="*/ 178 w 178"/>
                <a:gd name="T1" fmla="*/ 138 h 273"/>
                <a:gd name="T2" fmla="*/ 161 w 178"/>
                <a:gd name="T3" fmla="*/ 44 h 273"/>
                <a:gd name="T4" fmla="*/ 89 w 178"/>
                <a:gd name="T5" fmla="*/ 0 h 273"/>
                <a:gd name="T6" fmla="*/ 15 w 178"/>
                <a:gd name="T7" fmla="*/ 49 h 273"/>
                <a:gd name="T8" fmla="*/ 0 w 178"/>
                <a:gd name="T9" fmla="*/ 138 h 273"/>
                <a:gd name="T10" fmla="*/ 20 w 178"/>
                <a:gd name="T11" fmla="*/ 236 h 273"/>
                <a:gd name="T12" fmla="*/ 89 w 178"/>
                <a:gd name="T13" fmla="*/ 273 h 273"/>
                <a:gd name="T14" fmla="*/ 162 w 178"/>
                <a:gd name="T15" fmla="*/ 228 h 273"/>
                <a:gd name="T16" fmla="*/ 178 w 178"/>
                <a:gd name="T17" fmla="*/ 138 h 273"/>
                <a:gd name="T18" fmla="*/ 89 w 178"/>
                <a:gd name="T19" fmla="*/ 262 h 273"/>
                <a:gd name="T20" fmla="*/ 39 w 178"/>
                <a:gd name="T21" fmla="*/ 214 h 273"/>
                <a:gd name="T22" fmla="*/ 35 w 178"/>
                <a:gd name="T23" fmla="*/ 133 h 273"/>
                <a:gd name="T24" fmla="*/ 39 w 178"/>
                <a:gd name="T25" fmla="*/ 56 h 273"/>
                <a:gd name="T26" fmla="*/ 89 w 178"/>
                <a:gd name="T27" fmla="*/ 11 h 273"/>
                <a:gd name="T28" fmla="*/ 138 w 178"/>
                <a:gd name="T29" fmla="*/ 54 h 273"/>
                <a:gd name="T30" fmla="*/ 143 w 178"/>
                <a:gd name="T31" fmla="*/ 133 h 273"/>
                <a:gd name="T32" fmla="*/ 138 w 178"/>
                <a:gd name="T33" fmla="*/ 215 h 273"/>
                <a:gd name="T34" fmla="*/ 89 w 178"/>
                <a:gd name="T35" fmla="*/ 26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8" h="273">
                  <a:moveTo>
                    <a:pt x="178" y="138"/>
                  </a:moveTo>
                  <a:cubicBezTo>
                    <a:pt x="178" y="95"/>
                    <a:pt x="174" y="69"/>
                    <a:pt x="161" y="44"/>
                  </a:cubicBezTo>
                  <a:cubicBezTo>
                    <a:pt x="143" y="9"/>
                    <a:pt x="111" y="0"/>
                    <a:pt x="89" y="0"/>
                  </a:cubicBezTo>
                  <a:cubicBezTo>
                    <a:pt x="39" y="0"/>
                    <a:pt x="20" y="37"/>
                    <a:pt x="15" y="49"/>
                  </a:cubicBezTo>
                  <a:cubicBezTo>
                    <a:pt x="0" y="78"/>
                    <a:pt x="0" y="117"/>
                    <a:pt x="0" y="138"/>
                  </a:cubicBezTo>
                  <a:cubicBezTo>
                    <a:pt x="0" y="164"/>
                    <a:pt x="1" y="204"/>
                    <a:pt x="20" y="236"/>
                  </a:cubicBezTo>
                  <a:cubicBezTo>
                    <a:pt x="38" y="266"/>
                    <a:pt x="68" y="273"/>
                    <a:pt x="89" y="273"/>
                  </a:cubicBezTo>
                  <a:cubicBezTo>
                    <a:pt x="108" y="273"/>
                    <a:pt x="142" y="267"/>
                    <a:pt x="162" y="228"/>
                  </a:cubicBezTo>
                  <a:cubicBezTo>
                    <a:pt x="177" y="199"/>
                    <a:pt x="178" y="164"/>
                    <a:pt x="178" y="138"/>
                  </a:cubicBezTo>
                  <a:close/>
                  <a:moveTo>
                    <a:pt x="89" y="262"/>
                  </a:moveTo>
                  <a:cubicBezTo>
                    <a:pt x="75" y="262"/>
                    <a:pt x="48" y="256"/>
                    <a:pt x="39" y="214"/>
                  </a:cubicBezTo>
                  <a:cubicBezTo>
                    <a:pt x="35" y="191"/>
                    <a:pt x="35" y="154"/>
                    <a:pt x="35" y="133"/>
                  </a:cubicBezTo>
                  <a:cubicBezTo>
                    <a:pt x="35" y="106"/>
                    <a:pt x="35" y="78"/>
                    <a:pt x="39" y="56"/>
                  </a:cubicBezTo>
                  <a:cubicBezTo>
                    <a:pt x="48" y="15"/>
                    <a:pt x="79" y="11"/>
                    <a:pt x="89" y="11"/>
                  </a:cubicBezTo>
                  <a:cubicBezTo>
                    <a:pt x="102" y="11"/>
                    <a:pt x="130" y="18"/>
                    <a:pt x="138" y="54"/>
                  </a:cubicBezTo>
                  <a:cubicBezTo>
                    <a:pt x="143" y="76"/>
                    <a:pt x="143" y="106"/>
                    <a:pt x="143" y="133"/>
                  </a:cubicBezTo>
                  <a:cubicBezTo>
                    <a:pt x="143" y="157"/>
                    <a:pt x="143" y="192"/>
                    <a:pt x="138" y="215"/>
                  </a:cubicBezTo>
                  <a:cubicBezTo>
                    <a:pt x="129" y="257"/>
                    <a:pt x="102" y="262"/>
                    <a:pt x="89" y="26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3" name="Freeform 192"/>
            <p:cNvSpPr>
              <a:spLocks/>
            </p:cNvSpPr>
            <p:nvPr/>
          </p:nvSpPr>
          <p:spPr bwMode="auto">
            <a:xfrm>
              <a:off x="4413250" y="2819400"/>
              <a:ext cx="82550" cy="101600"/>
            </a:xfrm>
            <a:custGeom>
              <a:avLst/>
              <a:gdLst>
                <a:gd name="T0" fmla="*/ 323 w 323"/>
                <a:gd name="T1" fmla="*/ 6 h 397"/>
                <a:gd name="T2" fmla="*/ 317 w 323"/>
                <a:gd name="T3" fmla="*/ 0 h 397"/>
                <a:gd name="T4" fmla="*/ 307 w 323"/>
                <a:gd name="T5" fmla="*/ 9 h 397"/>
                <a:gd name="T6" fmla="*/ 281 w 323"/>
                <a:gd name="T7" fmla="*/ 40 h 397"/>
                <a:gd name="T8" fmla="*/ 203 w 323"/>
                <a:gd name="T9" fmla="*/ 0 h 397"/>
                <a:gd name="T10" fmla="*/ 68 w 323"/>
                <a:gd name="T11" fmla="*/ 129 h 397"/>
                <a:gd name="T12" fmla="*/ 125 w 323"/>
                <a:gd name="T13" fmla="*/ 207 h 397"/>
                <a:gd name="T14" fmla="*/ 183 w 323"/>
                <a:gd name="T15" fmla="*/ 222 h 397"/>
                <a:gd name="T16" fmla="*/ 234 w 323"/>
                <a:gd name="T17" fmla="*/ 280 h 397"/>
                <a:gd name="T18" fmla="*/ 135 w 323"/>
                <a:gd name="T19" fmla="*/ 380 h 397"/>
                <a:gd name="T20" fmla="*/ 40 w 323"/>
                <a:gd name="T21" fmla="*/ 301 h 397"/>
                <a:gd name="T22" fmla="*/ 43 w 323"/>
                <a:gd name="T23" fmla="*/ 271 h 397"/>
                <a:gd name="T24" fmla="*/ 44 w 323"/>
                <a:gd name="T25" fmla="*/ 267 h 397"/>
                <a:gd name="T26" fmla="*/ 38 w 323"/>
                <a:gd name="T27" fmla="*/ 261 h 397"/>
                <a:gd name="T28" fmla="*/ 32 w 323"/>
                <a:gd name="T29" fmla="*/ 264 h 397"/>
                <a:gd name="T30" fmla="*/ 0 w 323"/>
                <a:gd name="T31" fmla="*/ 392 h 397"/>
                <a:gd name="T32" fmla="*/ 6 w 323"/>
                <a:gd name="T33" fmla="*/ 397 h 397"/>
                <a:gd name="T34" fmla="*/ 15 w 323"/>
                <a:gd name="T35" fmla="*/ 389 h 397"/>
                <a:gd name="T36" fmla="*/ 42 w 323"/>
                <a:gd name="T37" fmla="*/ 358 h 397"/>
                <a:gd name="T38" fmla="*/ 134 w 323"/>
                <a:gd name="T39" fmla="*/ 397 h 397"/>
                <a:gd name="T40" fmla="*/ 273 w 323"/>
                <a:gd name="T41" fmla="*/ 257 h 397"/>
                <a:gd name="T42" fmla="*/ 246 w 323"/>
                <a:gd name="T43" fmla="*/ 193 h 397"/>
                <a:gd name="T44" fmla="*/ 177 w 323"/>
                <a:gd name="T45" fmla="*/ 166 h 397"/>
                <a:gd name="T46" fmla="*/ 140 w 323"/>
                <a:gd name="T47" fmla="*/ 156 h 397"/>
                <a:gd name="T48" fmla="*/ 107 w 323"/>
                <a:gd name="T49" fmla="*/ 106 h 397"/>
                <a:gd name="T50" fmla="*/ 202 w 323"/>
                <a:gd name="T51" fmla="*/ 16 h 397"/>
                <a:gd name="T52" fmla="*/ 281 w 323"/>
                <a:gd name="T53" fmla="*/ 100 h 397"/>
                <a:gd name="T54" fmla="*/ 279 w 323"/>
                <a:gd name="T55" fmla="*/ 131 h 397"/>
                <a:gd name="T56" fmla="*/ 285 w 323"/>
                <a:gd name="T57" fmla="*/ 136 h 397"/>
                <a:gd name="T58" fmla="*/ 294 w 323"/>
                <a:gd name="T59" fmla="*/ 125 h 397"/>
                <a:gd name="T60" fmla="*/ 323 w 323"/>
                <a:gd name="T61" fmla="*/ 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3" h="397">
                  <a:moveTo>
                    <a:pt x="323" y="6"/>
                  </a:moveTo>
                  <a:cubicBezTo>
                    <a:pt x="323" y="4"/>
                    <a:pt x="322" y="0"/>
                    <a:pt x="317" y="0"/>
                  </a:cubicBezTo>
                  <a:cubicBezTo>
                    <a:pt x="314" y="0"/>
                    <a:pt x="314" y="1"/>
                    <a:pt x="307" y="9"/>
                  </a:cubicBezTo>
                  <a:lnTo>
                    <a:pt x="281" y="40"/>
                  </a:lnTo>
                  <a:cubicBezTo>
                    <a:pt x="267" y="14"/>
                    <a:pt x="238" y="0"/>
                    <a:pt x="203" y="0"/>
                  </a:cubicBezTo>
                  <a:cubicBezTo>
                    <a:pt x="134" y="0"/>
                    <a:pt x="68" y="63"/>
                    <a:pt x="68" y="129"/>
                  </a:cubicBezTo>
                  <a:cubicBezTo>
                    <a:pt x="68" y="173"/>
                    <a:pt x="97" y="199"/>
                    <a:pt x="125" y="207"/>
                  </a:cubicBezTo>
                  <a:lnTo>
                    <a:pt x="183" y="222"/>
                  </a:lnTo>
                  <a:cubicBezTo>
                    <a:pt x="204" y="227"/>
                    <a:pt x="234" y="235"/>
                    <a:pt x="234" y="280"/>
                  </a:cubicBezTo>
                  <a:cubicBezTo>
                    <a:pt x="234" y="329"/>
                    <a:pt x="189" y="380"/>
                    <a:pt x="135" y="380"/>
                  </a:cubicBezTo>
                  <a:cubicBezTo>
                    <a:pt x="100" y="380"/>
                    <a:pt x="40" y="368"/>
                    <a:pt x="40" y="301"/>
                  </a:cubicBezTo>
                  <a:cubicBezTo>
                    <a:pt x="40" y="287"/>
                    <a:pt x="43" y="274"/>
                    <a:pt x="43" y="271"/>
                  </a:cubicBezTo>
                  <a:cubicBezTo>
                    <a:pt x="44" y="269"/>
                    <a:pt x="44" y="268"/>
                    <a:pt x="44" y="267"/>
                  </a:cubicBezTo>
                  <a:cubicBezTo>
                    <a:pt x="44" y="262"/>
                    <a:pt x="40" y="261"/>
                    <a:pt x="38" y="261"/>
                  </a:cubicBezTo>
                  <a:cubicBezTo>
                    <a:pt x="35" y="261"/>
                    <a:pt x="34" y="262"/>
                    <a:pt x="32" y="264"/>
                  </a:cubicBezTo>
                  <a:cubicBezTo>
                    <a:pt x="30" y="266"/>
                    <a:pt x="0" y="390"/>
                    <a:pt x="0" y="392"/>
                  </a:cubicBezTo>
                  <a:cubicBezTo>
                    <a:pt x="0" y="395"/>
                    <a:pt x="2" y="397"/>
                    <a:pt x="6" y="397"/>
                  </a:cubicBezTo>
                  <a:cubicBezTo>
                    <a:pt x="8" y="397"/>
                    <a:pt x="9" y="397"/>
                    <a:pt x="15" y="389"/>
                  </a:cubicBezTo>
                  <a:lnTo>
                    <a:pt x="42" y="358"/>
                  </a:lnTo>
                  <a:cubicBezTo>
                    <a:pt x="66" y="389"/>
                    <a:pt x="103" y="397"/>
                    <a:pt x="134" y="397"/>
                  </a:cubicBezTo>
                  <a:cubicBezTo>
                    <a:pt x="208" y="397"/>
                    <a:pt x="273" y="325"/>
                    <a:pt x="273" y="257"/>
                  </a:cubicBezTo>
                  <a:cubicBezTo>
                    <a:pt x="273" y="219"/>
                    <a:pt x="254" y="201"/>
                    <a:pt x="246" y="193"/>
                  </a:cubicBezTo>
                  <a:cubicBezTo>
                    <a:pt x="234" y="181"/>
                    <a:pt x="225" y="178"/>
                    <a:pt x="177" y="166"/>
                  </a:cubicBezTo>
                  <a:cubicBezTo>
                    <a:pt x="165" y="163"/>
                    <a:pt x="145" y="157"/>
                    <a:pt x="140" y="156"/>
                  </a:cubicBezTo>
                  <a:cubicBezTo>
                    <a:pt x="126" y="151"/>
                    <a:pt x="107" y="135"/>
                    <a:pt x="107" y="106"/>
                  </a:cubicBezTo>
                  <a:cubicBezTo>
                    <a:pt x="107" y="62"/>
                    <a:pt x="151" y="16"/>
                    <a:pt x="202" y="16"/>
                  </a:cubicBezTo>
                  <a:cubicBezTo>
                    <a:pt x="248" y="16"/>
                    <a:pt x="281" y="39"/>
                    <a:pt x="281" y="100"/>
                  </a:cubicBezTo>
                  <a:cubicBezTo>
                    <a:pt x="281" y="118"/>
                    <a:pt x="279" y="128"/>
                    <a:pt x="279" y="131"/>
                  </a:cubicBezTo>
                  <a:cubicBezTo>
                    <a:pt x="279" y="131"/>
                    <a:pt x="279" y="136"/>
                    <a:pt x="285" y="136"/>
                  </a:cubicBezTo>
                  <a:cubicBezTo>
                    <a:pt x="291" y="136"/>
                    <a:pt x="291" y="135"/>
                    <a:pt x="294" y="125"/>
                  </a:cubicBezTo>
                  <a:lnTo>
                    <a:pt x="32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4" name="Freeform 193"/>
            <p:cNvSpPr>
              <a:spLocks/>
            </p:cNvSpPr>
            <p:nvPr/>
          </p:nvSpPr>
          <p:spPr bwMode="auto">
            <a:xfrm>
              <a:off x="4502150" y="2803525"/>
              <a:ext cx="33338" cy="65088"/>
            </a:xfrm>
            <a:custGeom>
              <a:avLst/>
              <a:gdLst>
                <a:gd name="T0" fmla="*/ 78 w 130"/>
                <a:gd name="T1" fmla="*/ 91 h 253"/>
                <a:gd name="T2" fmla="*/ 117 w 130"/>
                <a:gd name="T3" fmla="*/ 91 h 253"/>
                <a:gd name="T4" fmla="*/ 130 w 130"/>
                <a:gd name="T5" fmla="*/ 83 h 253"/>
                <a:gd name="T6" fmla="*/ 118 w 130"/>
                <a:gd name="T7" fmla="*/ 77 h 253"/>
                <a:gd name="T8" fmla="*/ 81 w 130"/>
                <a:gd name="T9" fmla="*/ 77 h 253"/>
                <a:gd name="T10" fmla="*/ 96 w 130"/>
                <a:gd name="T11" fmla="*/ 21 h 253"/>
                <a:gd name="T12" fmla="*/ 97 w 130"/>
                <a:gd name="T13" fmla="*/ 12 h 253"/>
                <a:gd name="T14" fmla="*/ 84 w 130"/>
                <a:gd name="T15" fmla="*/ 0 h 253"/>
                <a:gd name="T16" fmla="*/ 63 w 130"/>
                <a:gd name="T17" fmla="*/ 29 h 253"/>
                <a:gd name="T18" fmla="*/ 51 w 130"/>
                <a:gd name="T19" fmla="*/ 77 h 253"/>
                <a:gd name="T20" fmla="*/ 13 w 130"/>
                <a:gd name="T21" fmla="*/ 77 h 253"/>
                <a:gd name="T22" fmla="*/ 0 w 130"/>
                <a:gd name="T23" fmla="*/ 85 h 253"/>
                <a:gd name="T24" fmla="*/ 12 w 130"/>
                <a:gd name="T25" fmla="*/ 91 h 253"/>
                <a:gd name="T26" fmla="*/ 48 w 130"/>
                <a:gd name="T27" fmla="*/ 91 h 253"/>
                <a:gd name="T28" fmla="*/ 24 w 130"/>
                <a:gd name="T29" fmla="*/ 186 h 253"/>
                <a:gd name="T30" fmla="*/ 18 w 130"/>
                <a:gd name="T31" fmla="*/ 216 h 253"/>
                <a:gd name="T32" fmla="*/ 59 w 130"/>
                <a:gd name="T33" fmla="*/ 253 h 253"/>
                <a:gd name="T34" fmla="*/ 126 w 130"/>
                <a:gd name="T35" fmla="*/ 192 h 253"/>
                <a:gd name="T36" fmla="*/ 120 w 130"/>
                <a:gd name="T37" fmla="*/ 187 h 253"/>
                <a:gd name="T38" fmla="*/ 112 w 130"/>
                <a:gd name="T39" fmla="*/ 195 h 253"/>
                <a:gd name="T40" fmla="*/ 60 w 130"/>
                <a:gd name="T41" fmla="*/ 242 h 253"/>
                <a:gd name="T42" fmla="*/ 47 w 130"/>
                <a:gd name="T43" fmla="*/ 223 h 253"/>
                <a:gd name="T44" fmla="*/ 49 w 130"/>
                <a:gd name="T45" fmla="*/ 206 h 253"/>
                <a:gd name="T46" fmla="*/ 78 w 130"/>
                <a:gd name="T47" fmla="*/ 9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0" h="253">
                  <a:moveTo>
                    <a:pt x="78" y="91"/>
                  </a:moveTo>
                  <a:lnTo>
                    <a:pt x="117" y="91"/>
                  </a:lnTo>
                  <a:cubicBezTo>
                    <a:pt x="125" y="91"/>
                    <a:pt x="130" y="91"/>
                    <a:pt x="130" y="83"/>
                  </a:cubicBezTo>
                  <a:cubicBezTo>
                    <a:pt x="130" y="77"/>
                    <a:pt x="124" y="77"/>
                    <a:pt x="118" y="77"/>
                  </a:cubicBezTo>
                  <a:lnTo>
                    <a:pt x="81" y="77"/>
                  </a:lnTo>
                  <a:lnTo>
                    <a:pt x="96" y="21"/>
                  </a:lnTo>
                  <a:cubicBezTo>
                    <a:pt x="97" y="15"/>
                    <a:pt x="97" y="13"/>
                    <a:pt x="97" y="12"/>
                  </a:cubicBezTo>
                  <a:cubicBezTo>
                    <a:pt x="97" y="4"/>
                    <a:pt x="91" y="0"/>
                    <a:pt x="84" y="0"/>
                  </a:cubicBezTo>
                  <a:cubicBezTo>
                    <a:pt x="71" y="0"/>
                    <a:pt x="68" y="11"/>
                    <a:pt x="63" y="29"/>
                  </a:cubicBezTo>
                  <a:lnTo>
                    <a:pt x="51" y="77"/>
                  </a:lnTo>
                  <a:lnTo>
                    <a:pt x="13" y="77"/>
                  </a:lnTo>
                  <a:cubicBezTo>
                    <a:pt x="5" y="77"/>
                    <a:pt x="0" y="77"/>
                    <a:pt x="0" y="85"/>
                  </a:cubicBezTo>
                  <a:cubicBezTo>
                    <a:pt x="0" y="91"/>
                    <a:pt x="5" y="91"/>
                    <a:pt x="12" y="91"/>
                  </a:cubicBezTo>
                  <a:lnTo>
                    <a:pt x="48" y="91"/>
                  </a:lnTo>
                  <a:lnTo>
                    <a:pt x="24" y="186"/>
                  </a:lnTo>
                  <a:cubicBezTo>
                    <a:pt x="22" y="196"/>
                    <a:pt x="18" y="210"/>
                    <a:pt x="18" y="216"/>
                  </a:cubicBezTo>
                  <a:cubicBezTo>
                    <a:pt x="18" y="240"/>
                    <a:pt x="37" y="253"/>
                    <a:pt x="59" y="253"/>
                  </a:cubicBezTo>
                  <a:cubicBezTo>
                    <a:pt x="101" y="253"/>
                    <a:pt x="126" y="197"/>
                    <a:pt x="126" y="192"/>
                  </a:cubicBezTo>
                  <a:cubicBezTo>
                    <a:pt x="126" y="188"/>
                    <a:pt x="122" y="187"/>
                    <a:pt x="120" y="187"/>
                  </a:cubicBezTo>
                  <a:cubicBezTo>
                    <a:pt x="115" y="187"/>
                    <a:pt x="115" y="189"/>
                    <a:pt x="112" y="195"/>
                  </a:cubicBezTo>
                  <a:cubicBezTo>
                    <a:pt x="104" y="214"/>
                    <a:pt x="84" y="242"/>
                    <a:pt x="60" y="242"/>
                  </a:cubicBezTo>
                  <a:cubicBezTo>
                    <a:pt x="51" y="242"/>
                    <a:pt x="47" y="236"/>
                    <a:pt x="47" y="223"/>
                  </a:cubicBezTo>
                  <a:cubicBezTo>
                    <a:pt x="47" y="216"/>
                    <a:pt x="48" y="211"/>
                    <a:pt x="49" y="206"/>
                  </a:cubicBezTo>
                  <a:lnTo>
                    <a:pt x="78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5" name="Freeform 194"/>
            <p:cNvSpPr>
              <a:spLocks noEditPoints="1"/>
            </p:cNvSpPr>
            <p:nvPr/>
          </p:nvSpPr>
          <p:spPr bwMode="auto">
            <a:xfrm>
              <a:off x="4495800" y="2886075"/>
              <a:ext cx="46038" cy="69850"/>
            </a:xfrm>
            <a:custGeom>
              <a:avLst/>
              <a:gdLst>
                <a:gd name="T0" fmla="*/ 179 w 179"/>
                <a:gd name="T1" fmla="*/ 137 h 273"/>
                <a:gd name="T2" fmla="*/ 161 w 179"/>
                <a:gd name="T3" fmla="*/ 43 h 273"/>
                <a:gd name="T4" fmla="*/ 89 w 179"/>
                <a:gd name="T5" fmla="*/ 0 h 273"/>
                <a:gd name="T6" fmla="*/ 15 w 179"/>
                <a:gd name="T7" fmla="*/ 48 h 273"/>
                <a:gd name="T8" fmla="*/ 0 w 179"/>
                <a:gd name="T9" fmla="*/ 137 h 273"/>
                <a:gd name="T10" fmla="*/ 20 w 179"/>
                <a:gd name="T11" fmla="*/ 236 h 273"/>
                <a:gd name="T12" fmla="*/ 89 w 179"/>
                <a:gd name="T13" fmla="*/ 273 h 273"/>
                <a:gd name="T14" fmla="*/ 163 w 179"/>
                <a:gd name="T15" fmla="*/ 228 h 273"/>
                <a:gd name="T16" fmla="*/ 179 w 179"/>
                <a:gd name="T17" fmla="*/ 137 h 273"/>
                <a:gd name="T18" fmla="*/ 89 w 179"/>
                <a:gd name="T19" fmla="*/ 262 h 273"/>
                <a:gd name="T20" fmla="*/ 40 w 179"/>
                <a:gd name="T21" fmla="*/ 214 h 273"/>
                <a:gd name="T22" fmla="*/ 35 w 179"/>
                <a:gd name="T23" fmla="*/ 133 h 273"/>
                <a:gd name="T24" fmla="*/ 40 w 179"/>
                <a:gd name="T25" fmla="*/ 55 h 273"/>
                <a:gd name="T26" fmla="*/ 89 w 179"/>
                <a:gd name="T27" fmla="*/ 11 h 273"/>
                <a:gd name="T28" fmla="*/ 138 w 179"/>
                <a:gd name="T29" fmla="*/ 54 h 273"/>
                <a:gd name="T30" fmla="*/ 143 w 179"/>
                <a:gd name="T31" fmla="*/ 133 h 273"/>
                <a:gd name="T32" fmla="*/ 138 w 179"/>
                <a:gd name="T33" fmla="*/ 214 h 273"/>
                <a:gd name="T34" fmla="*/ 89 w 179"/>
                <a:gd name="T35" fmla="*/ 26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9" h="273">
                  <a:moveTo>
                    <a:pt x="179" y="137"/>
                  </a:moveTo>
                  <a:cubicBezTo>
                    <a:pt x="179" y="95"/>
                    <a:pt x="174" y="69"/>
                    <a:pt x="161" y="43"/>
                  </a:cubicBezTo>
                  <a:cubicBezTo>
                    <a:pt x="143" y="8"/>
                    <a:pt x="111" y="0"/>
                    <a:pt x="89" y="0"/>
                  </a:cubicBezTo>
                  <a:cubicBezTo>
                    <a:pt x="39" y="0"/>
                    <a:pt x="21" y="37"/>
                    <a:pt x="15" y="48"/>
                  </a:cubicBezTo>
                  <a:cubicBezTo>
                    <a:pt x="1" y="77"/>
                    <a:pt x="0" y="117"/>
                    <a:pt x="0" y="137"/>
                  </a:cubicBezTo>
                  <a:cubicBezTo>
                    <a:pt x="0" y="164"/>
                    <a:pt x="1" y="204"/>
                    <a:pt x="20" y="236"/>
                  </a:cubicBezTo>
                  <a:cubicBezTo>
                    <a:pt x="39" y="265"/>
                    <a:pt x="68" y="273"/>
                    <a:pt x="89" y="273"/>
                  </a:cubicBezTo>
                  <a:cubicBezTo>
                    <a:pt x="108" y="273"/>
                    <a:pt x="143" y="267"/>
                    <a:pt x="163" y="228"/>
                  </a:cubicBezTo>
                  <a:cubicBezTo>
                    <a:pt x="177" y="199"/>
                    <a:pt x="179" y="163"/>
                    <a:pt x="179" y="137"/>
                  </a:cubicBezTo>
                  <a:close/>
                  <a:moveTo>
                    <a:pt x="89" y="262"/>
                  </a:moveTo>
                  <a:cubicBezTo>
                    <a:pt x="76" y="262"/>
                    <a:pt x="48" y="256"/>
                    <a:pt x="40" y="214"/>
                  </a:cubicBezTo>
                  <a:cubicBezTo>
                    <a:pt x="35" y="191"/>
                    <a:pt x="35" y="153"/>
                    <a:pt x="35" y="133"/>
                  </a:cubicBezTo>
                  <a:cubicBezTo>
                    <a:pt x="35" y="105"/>
                    <a:pt x="35" y="77"/>
                    <a:pt x="40" y="55"/>
                  </a:cubicBezTo>
                  <a:cubicBezTo>
                    <a:pt x="48" y="15"/>
                    <a:pt x="79" y="11"/>
                    <a:pt x="89" y="11"/>
                  </a:cubicBezTo>
                  <a:cubicBezTo>
                    <a:pt x="103" y="11"/>
                    <a:pt x="130" y="18"/>
                    <a:pt x="138" y="54"/>
                  </a:cubicBezTo>
                  <a:cubicBezTo>
                    <a:pt x="143" y="76"/>
                    <a:pt x="143" y="106"/>
                    <a:pt x="143" y="133"/>
                  </a:cubicBezTo>
                  <a:cubicBezTo>
                    <a:pt x="143" y="156"/>
                    <a:pt x="143" y="192"/>
                    <a:pt x="138" y="214"/>
                  </a:cubicBezTo>
                  <a:cubicBezTo>
                    <a:pt x="130" y="256"/>
                    <a:pt x="102" y="262"/>
                    <a:pt x="89" y="26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6" name="Oval 195"/>
            <p:cNvSpPr>
              <a:spLocks noChangeArrowheads="1"/>
            </p:cNvSpPr>
            <p:nvPr/>
          </p:nvSpPr>
          <p:spPr bwMode="auto">
            <a:xfrm>
              <a:off x="6164263" y="2954338"/>
              <a:ext cx="69850" cy="69850"/>
            </a:xfrm>
            <a:prstGeom prst="ellips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7" name="Line 196"/>
            <p:cNvSpPr>
              <a:spLocks noChangeShapeType="1"/>
            </p:cNvSpPr>
            <p:nvPr/>
          </p:nvSpPr>
          <p:spPr bwMode="auto">
            <a:xfrm>
              <a:off x="6199188" y="2952750"/>
              <a:ext cx="0" cy="73025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8" name="Line 197"/>
            <p:cNvSpPr>
              <a:spLocks noChangeShapeType="1"/>
            </p:cNvSpPr>
            <p:nvPr/>
          </p:nvSpPr>
          <p:spPr bwMode="auto">
            <a:xfrm flipH="1">
              <a:off x="6162675" y="2989263"/>
              <a:ext cx="73025" cy="0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9" name="Line 198"/>
            <p:cNvSpPr>
              <a:spLocks noChangeShapeType="1"/>
            </p:cNvSpPr>
            <p:nvPr/>
          </p:nvSpPr>
          <p:spPr bwMode="auto">
            <a:xfrm>
              <a:off x="4595813" y="3721100"/>
              <a:ext cx="0" cy="309563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0" name="Freeform 199"/>
            <p:cNvSpPr>
              <a:spLocks/>
            </p:cNvSpPr>
            <p:nvPr/>
          </p:nvSpPr>
          <p:spPr bwMode="auto">
            <a:xfrm>
              <a:off x="4208463" y="3033713"/>
              <a:ext cx="387350" cy="996950"/>
            </a:xfrm>
            <a:custGeom>
              <a:avLst/>
              <a:gdLst>
                <a:gd name="T0" fmla="*/ 1518 w 1518"/>
                <a:gd name="T1" fmla="*/ 3870 h 3870"/>
                <a:gd name="T2" fmla="*/ 0 w 1518"/>
                <a:gd name="T3" fmla="*/ 3870 h 3870"/>
                <a:gd name="T4" fmla="*/ 0 w 1518"/>
                <a:gd name="T5" fmla="*/ 0 h 3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8" h="3870">
                  <a:moveTo>
                    <a:pt x="1518" y="3870"/>
                  </a:moveTo>
                  <a:lnTo>
                    <a:pt x="0" y="3870"/>
                  </a:lnTo>
                  <a:lnTo>
                    <a:pt x="0" y="0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1" name="Freeform 200"/>
            <p:cNvSpPr>
              <a:spLocks/>
            </p:cNvSpPr>
            <p:nvPr/>
          </p:nvSpPr>
          <p:spPr bwMode="auto">
            <a:xfrm>
              <a:off x="4187825" y="3028950"/>
              <a:ext cx="41275" cy="19050"/>
            </a:xfrm>
            <a:custGeom>
              <a:avLst/>
              <a:gdLst>
                <a:gd name="T0" fmla="*/ 0 w 160"/>
                <a:gd name="T1" fmla="*/ 75 h 75"/>
                <a:gd name="T2" fmla="*/ 80 w 160"/>
                <a:gd name="T3" fmla="*/ 0 h 75"/>
                <a:gd name="T4" fmla="*/ 160 w 160"/>
                <a:gd name="T5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0" h="75">
                  <a:moveTo>
                    <a:pt x="0" y="75"/>
                  </a:moveTo>
                  <a:cubicBezTo>
                    <a:pt x="30" y="70"/>
                    <a:pt x="75" y="15"/>
                    <a:pt x="80" y="0"/>
                  </a:cubicBezTo>
                  <a:cubicBezTo>
                    <a:pt x="85" y="15"/>
                    <a:pt x="130" y="70"/>
                    <a:pt x="160" y="75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2" name="Freeform 201"/>
            <p:cNvSpPr>
              <a:spLocks/>
            </p:cNvSpPr>
            <p:nvPr/>
          </p:nvSpPr>
          <p:spPr bwMode="auto">
            <a:xfrm>
              <a:off x="5935663" y="2678113"/>
              <a:ext cx="263525" cy="266700"/>
            </a:xfrm>
            <a:custGeom>
              <a:avLst/>
              <a:gdLst>
                <a:gd name="T0" fmla="*/ 0 w 1032"/>
                <a:gd name="T1" fmla="*/ 0 h 1035"/>
                <a:gd name="T2" fmla="*/ 1032 w 1032"/>
                <a:gd name="T3" fmla="*/ 0 h 1035"/>
                <a:gd name="T4" fmla="*/ 1032 w 1032"/>
                <a:gd name="T5" fmla="*/ 1035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2" h="1035">
                  <a:moveTo>
                    <a:pt x="0" y="0"/>
                  </a:moveTo>
                  <a:lnTo>
                    <a:pt x="1032" y="0"/>
                  </a:lnTo>
                  <a:lnTo>
                    <a:pt x="1032" y="1035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3" name="Freeform 202"/>
            <p:cNvSpPr>
              <a:spLocks/>
            </p:cNvSpPr>
            <p:nvPr/>
          </p:nvSpPr>
          <p:spPr bwMode="auto">
            <a:xfrm>
              <a:off x="6178550" y="2930525"/>
              <a:ext cx="41275" cy="19050"/>
            </a:xfrm>
            <a:custGeom>
              <a:avLst/>
              <a:gdLst>
                <a:gd name="T0" fmla="*/ 159 w 159"/>
                <a:gd name="T1" fmla="*/ 0 h 75"/>
                <a:gd name="T2" fmla="*/ 79 w 159"/>
                <a:gd name="T3" fmla="*/ 75 h 75"/>
                <a:gd name="T4" fmla="*/ 0 w 159"/>
                <a:gd name="T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75">
                  <a:moveTo>
                    <a:pt x="159" y="0"/>
                  </a:moveTo>
                  <a:cubicBezTo>
                    <a:pt x="129" y="5"/>
                    <a:pt x="84" y="60"/>
                    <a:pt x="79" y="75"/>
                  </a:cubicBezTo>
                  <a:cubicBezTo>
                    <a:pt x="74" y="60"/>
                    <a:pt x="30" y="5"/>
                    <a:pt x="0" y="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4" name="Line 203"/>
            <p:cNvSpPr>
              <a:spLocks noChangeShapeType="1"/>
            </p:cNvSpPr>
            <p:nvPr/>
          </p:nvSpPr>
          <p:spPr bwMode="auto">
            <a:xfrm flipH="1">
              <a:off x="5986463" y="2989263"/>
              <a:ext cx="174625" cy="0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5" name="Freeform 204"/>
            <p:cNvSpPr>
              <a:spLocks/>
            </p:cNvSpPr>
            <p:nvPr/>
          </p:nvSpPr>
          <p:spPr bwMode="auto">
            <a:xfrm>
              <a:off x="5983288" y="2968625"/>
              <a:ext cx="19050" cy="41275"/>
            </a:xfrm>
            <a:custGeom>
              <a:avLst/>
              <a:gdLst>
                <a:gd name="T0" fmla="*/ 75 w 75"/>
                <a:gd name="T1" fmla="*/ 160 h 160"/>
                <a:gd name="T2" fmla="*/ 0 w 75"/>
                <a:gd name="T3" fmla="*/ 80 h 160"/>
                <a:gd name="T4" fmla="*/ 75 w 75"/>
                <a:gd name="T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160">
                  <a:moveTo>
                    <a:pt x="75" y="160"/>
                  </a:moveTo>
                  <a:cubicBezTo>
                    <a:pt x="70" y="130"/>
                    <a:pt x="15" y="85"/>
                    <a:pt x="0" y="80"/>
                  </a:cubicBezTo>
                  <a:cubicBezTo>
                    <a:pt x="15" y="75"/>
                    <a:pt x="70" y="30"/>
                    <a:pt x="75" y="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6" name="Freeform 205"/>
            <p:cNvSpPr>
              <a:spLocks/>
            </p:cNvSpPr>
            <p:nvPr/>
          </p:nvSpPr>
          <p:spPr bwMode="auto">
            <a:xfrm>
              <a:off x="4595813" y="3033713"/>
              <a:ext cx="1603375" cy="996950"/>
            </a:xfrm>
            <a:custGeom>
              <a:avLst/>
              <a:gdLst>
                <a:gd name="T0" fmla="*/ 0 w 6277"/>
                <a:gd name="T1" fmla="*/ 3870 h 3870"/>
                <a:gd name="T2" fmla="*/ 6277 w 6277"/>
                <a:gd name="T3" fmla="*/ 3870 h 3870"/>
                <a:gd name="T4" fmla="*/ 6277 w 6277"/>
                <a:gd name="T5" fmla="*/ 0 h 3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277" h="3870">
                  <a:moveTo>
                    <a:pt x="0" y="3870"/>
                  </a:moveTo>
                  <a:lnTo>
                    <a:pt x="6277" y="3870"/>
                  </a:lnTo>
                  <a:lnTo>
                    <a:pt x="6277" y="0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7" name="Freeform 206"/>
            <p:cNvSpPr>
              <a:spLocks/>
            </p:cNvSpPr>
            <p:nvPr/>
          </p:nvSpPr>
          <p:spPr bwMode="auto">
            <a:xfrm>
              <a:off x="6178550" y="3028950"/>
              <a:ext cx="41275" cy="19050"/>
            </a:xfrm>
            <a:custGeom>
              <a:avLst/>
              <a:gdLst>
                <a:gd name="T0" fmla="*/ 0 w 159"/>
                <a:gd name="T1" fmla="*/ 75 h 75"/>
                <a:gd name="T2" fmla="*/ 79 w 159"/>
                <a:gd name="T3" fmla="*/ 0 h 75"/>
                <a:gd name="T4" fmla="*/ 159 w 159"/>
                <a:gd name="T5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75">
                  <a:moveTo>
                    <a:pt x="0" y="75"/>
                  </a:moveTo>
                  <a:cubicBezTo>
                    <a:pt x="30" y="70"/>
                    <a:pt x="74" y="15"/>
                    <a:pt x="79" y="0"/>
                  </a:cubicBezTo>
                  <a:cubicBezTo>
                    <a:pt x="84" y="15"/>
                    <a:pt x="129" y="70"/>
                    <a:pt x="159" y="75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48846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1520" y="1196975"/>
            <a:ext cx="8663186" cy="719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lvl="1"/>
            <a:r>
              <a:rPr lang="en-US" sz="3200" kern="0" cap="small" dirty="0" smtClean="0">
                <a:solidFill>
                  <a:srgbClr val="00395A"/>
                </a:solidFill>
              </a:rPr>
              <a:t>Lizard’s</a:t>
            </a:r>
            <a:r>
              <a:rPr lang="en-US" sz="3200" kern="0" dirty="0" smtClean="0">
                <a:solidFill>
                  <a:srgbClr val="00395A"/>
                </a:solidFill>
              </a:rPr>
              <a:t> State Initialization</a:t>
            </a:r>
            <a:endParaRPr lang="en-US" sz="3200" kern="0" dirty="0">
              <a:solidFill>
                <a:srgbClr val="00395A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60302" y="1977039"/>
            <a:ext cx="8352543" cy="43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b="1" kern="0" dirty="0" smtClean="0"/>
              <a:t>Phase 3:</a:t>
            </a:r>
            <a:r>
              <a:rPr lang="en-US" kern="0" dirty="0" smtClean="0"/>
              <a:t> Second key addition (same key as in Phase 1)</a:t>
            </a:r>
            <a:br>
              <a:rPr lang="en-US" kern="0" dirty="0" smtClean="0"/>
            </a:b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kern="0" dirty="0" smtClean="0"/>
              <a:t/>
            </a:r>
            <a:br>
              <a:rPr lang="en-US" kern="0" dirty="0" smtClean="0"/>
            </a:br>
            <a:endParaRPr lang="en-US" kern="0" dirty="0" smtClean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884368" y="6408738"/>
            <a:ext cx="1126282" cy="476250"/>
          </a:xfrm>
        </p:spPr>
        <p:txBody>
          <a:bodyPr/>
          <a:lstStyle/>
          <a:p>
            <a:r>
              <a:rPr lang="de-DE" smtClean="0"/>
              <a:t>Page </a:t>
            </a:r>
            <a:fld id="{2090C614-60D4-4633-ADDD-11FA2C72ED47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14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</p:spPr>
        <p:txBody>
          <a:bodyPr/>
          <a:lstStyle/>
          <a:p>
            <a:pPr algn="ctr"/>
            <a:r>
              <a:rPr lang="en-US" sz="1200" smtClean="0"/>
              <a:t>LIZARD – A Lightweight Stream Cipher for Power-constrained Devices</a:t>
            </a:r>
            <a:r>
              <a:rPr lang="en-US" sz="1100" smtClean="0"/>
              <a:t/>
            </a:r>
            <a:br>
              <a:rPr lang="en-US" sz="1100" smtClean="0"/>
            </a:br>
            <a:r>
              <a:rPr lang="en-US" sz="1000" smtClean="0"/>
              <a:t>FSE 2017 (Tokyo, Japan)</a:t>
            </a:r>
          </a:p>
          <a:p>
            <a:pPr algn="ctr"/>
            <a:endParaRPr lang="en-US" sz="120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</p:spPr>
        <p:txBody>
          <a:bodyPr/>
          <a:lstStyle/>
          <a:p>
            <a:r>
              <a:rPr lang="de-DE" dirty="0" smtClean="0"/>
              <a:t>07.03.2017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827" y="2600908"/>
            <a:ext cx="4932571" cy="1180952"/>
          </a:xfrm>
          <a:prstGeom prst="rect">
            <a:avLst/>
          </a:prstGeom>
        </p:spPr>
      </p:pic>
      <p:grpSp>
        <p:nvGrpSpPr>
          <p:cNvPr id="244" name="Gruppieren 243"/>
          <p:cNvGrpSpPr>
            <a:grpSpLocks noChangeAspect="1"/>
          </p:cNvGrpSpPr>
          <p:nvPr/>
        </p:nvGrpSpPr>
        <p:grpSpPr>
          <a:xfrm>
            <a:off x="1547664" y="4833156"/>
            <a:ext cx="5302846" cy="792088"/>
            <a:chOff x="2543175" y="2587623"/>
            <a:chExt cx="3656013" cy="546100"/>
          </a:xfrm>
        </p:grpSpPr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543175" y="2870198"/>
              <a:ext cx="1447800" cy="261938"/>
            </a:xfrm>
            <a:prstGeom prst="rect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714875" y="2870198"/>
              <a:ext cx="1266825" cy="261938"/>
            </a:xfrm>
            <a:prstGeom prst="rect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3048000" y="2951161"/>
              <a:ext cx="95250" cy="100013"/>
            </a:xfrm>
            <a:custGeom>
              <a:avLst/>
              <a:gdLst>
                <a:gd name="T0" fmla="*/ 109 w 373"/>
                <a:gd name="T1" fmla="*/ 7 h 372"/>
                <a:gd name="T2" fmla="*/ 93 w 373"/>
                <a:gd name="T3" fmla="*/ 0 h 372"/>
                <a:gd name="T4" fmla="*/ 0 w 373"/>
                <a:gd name="T5" fmla="*/ 0 h 372"/>
                <a:gd name="T6" fmla="*/ 0 w 373"/>
                <a:gd name="T7" fmla="*/ 17 h 372"/>
                <a:gd name="T8" fmla="*/ 16 w 373"/>
                <a:gd name="T9" fmla="*/ 17 h 372"/>
                <a:gd name="T10" fmla="*/ 44 w 373"/>
                <a:gd name="T11" fmla="*/ 18 h 372"/>
                <a:gd name="T12" fmla="*/ 57 w 373"/>
                <a:gd name="T13" fmla="*/ 30 h 372"/>
                <a:gd name="T14" fmla="*/ 57 w 373"/>
                <a:gd name="T15" fmla="*/ 315 h 372"/>
                <a:gd name="T16" fmla="*/ 0 w 373"/>
                <a:gd name="T17" fmla="*/ 355 h 372"/>
                <a:gd name="T18" fmla="*/ 0 w 373"/>
                <a:gd name="T19" fmla="*/ 372 h 372"/>
                <a:gd name="T20" fmla="*/ 64 w 373"/>
                <a:gd name="T21" fmla="*/ 371 h 372"/>
                <a:gd name="T22" fmla="*/ 128 w 373"/>
                <a:gd name="T23" fmla="*/ 372 h 372"/>
                <a:gd name="T24" fmla="*/ 128 w 373"/>
                <a:gd name="T25" fmla="*/ 355 h 372"/>
                <a:gd name="T26" fmla="*/ 72 w 373"/>
                <a:gd name="T27" fmla="*/ 315 h 372"/>
                <a:gd name="T28" fmla="*/ 72 w 373"/>
                <a:gd name="T29" fmla="*/ 31 h 372"/>
                <a:gd name="T30" fmla="*/ 77 w 373"/>
                <a:gd name="T31" fmla="*/ 38 h 372"/>
                <a:gd name="T32" fmla="*/ 300 w 373"/>
                <a:gd name="T33" fmla="*/ 365 h 372"/>
                <a:gd name="T34" fmla="*/ 309 w 373"/>
                <a:gd name="T35" fmla="*/ 372 h 372"/>
                <a:gd name="T36" fmla="*/ 317 w 373"/>
                <a:gd name="T37" fmla="*/ 358 h 372"/>
                <a:gd name="T38" fmla="*/ 317 w 373"/>
                <a:gd name="T39" fmla="*/ 57 h 372"/>
                <a:gd name="T40" fmla="*/ 373 w 373"/>
                <a:gd name="T41" fmla="*/ 17 h 372"/>
                <a:gd name="T42" fmla="*/ 373 w 373"/>
                <a:gd name="T43" fmla="*/ 0 h 372"/>
                <a:gd name="T44" fmla="*/ 309 w 373"/>
                <a:gd name="T45" fmla="*/ 1 h 372"/>
                <a:gd name="T46" fmla="*/ 245 w 373"/>
                <a:gd name="T47" fmla="*/ 0 h 372"/>
                <a:gd name="T48" fmla="*/ 245 w 373"/>
                <a:gd name="T49" fmla="*/ 17 h 372"/>
                <a:gd name="T50" fmla="*/ 301 w 373"/>
                <a:gd name="T51" fmla="*/ 57 h 372"/>
                <a:gd name="T52" fmla="*/ 301 w 373"/>
                <a:gd name="T53" fmla="*/ 290 h 372"/>
                <a:gd name="T54" fmla="*/ 109 w 373"/>
                <a:gd name="T55" fmla="*/ 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73" h="372">
                  <a:moveTo>
                    <a:pt x="109" y="7"/>
                  </a:moveTo>
                  <a:cubicBezTo>
                    <a:pt x="104" y="0"/>
                    <a:pt x="103" y="0"/>
                    <a:pt x="93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16" y="17"/>
                  </a:lnTo>
                  <a:cubicBezTo>
                    <a:pt x="24" y="17"/>
                    <a:pt x="35" y="17"/>
                    <a:pt x="44" y="18"/>
                  </a:cubicBezTo>
                  <a:cubicBezTo>
                    <a:pt x="56" y="19"/>
                    <a:pt x="57" y="20"/>
                    <a:pt x="57" y="30"/>
                  </a:cubicBezTo>
                  <a:lnTo>
                    <a:pt x="57" y="315"/>
                  </a:lnTo>
                  <a:cubicBezTo>
                    <a:pt x="57" y="330"/>
                    <a:pt x="57" y="355"/>
                    <a:pt x="0" y="355"/>
                  </a:cubicBezTo>
                  <a:lnTo>
                    <a:pt x="0" y="372"/>
                  </a:lnTo>
                  <a:cubicBezTo>
                    <a:pt x="20" y="372"/>
                    <a:pt x="46" y="371"/>
                    <a:pt x="64" y="371"/>
                  </a:cubicBezTo>
                  <a:cubicBezTo>
                    <a:pt x="82" y="371"/>
                    <a:pt x="109" y="372"/>
                    <a:pt x="128" y="372"/>
                  </a:cubicBezTo>
                  <a:lnTo>
                    <a:pt x="128" y="355"/>
                  </a:lnTo>
                  <a:cubicBezTo>
                    <a:pt x="72" y="355"/>
                    <a:pt x="72" y="330"/>
                    <a:pt x="72" y="315"/>
                  </a:cubicBezTo>
                  <a:lnTo>
                    <a:pt x="72" y="31"/>
                  </a:lnTo>
                  <a:cubicBezTo>
                    <a:pt x="75" y="34"/>
                    <a:pt x="75" y="35"/>
                    <a:pt x="77" y="38"/>
                  </a:cubicBezTo>
                  <a:lnTo>
                    <a:pt x="300" y="365"/>
                  </a:lnTo>
                  <a:cubicBezTo>
                    <a:pt x="305" y="372"/>
                    <a:pt x="305" y="372"/>
                    <a:pt x="309" y="372"/>
                  </a:cubicBezTo>
                  <a:cubicBezTo>
                    <a:pt x="317" y="372"/>
                    <a:pt x="317" y="368"/>
                    <a:pt x="317" y="358"/>
                  </a:cubicBezTo>
                  <a:lnTo>
                    <a:pt x="317" y="57"/>
                  </a:lnTo>
                  <a:cubicBezTo>
                    <a:pt x="317" y="42"/>
                    <a:pt x="317" y="17"/>
                    <a:pt x="373" y="17"/>
                  </a:cubicBezTo>
                  <a:lnTo>
                    <a:pt x="373" y="0"/>
                  </a:lnTo>
                  <a:cubicBezTo>
                    <a:pt x="354" y="0"/>
                    <a:pt x="327" y="1"/>
                    <a:pt x="309" y="1"/>
                  </a:cubicBezTo>
                  <a:cubicBezTo>
                    <a:pt x="291" y="1"/>
                    <a:pt x="264" y="0"/>
                    <a:pt x="245" y="0"/>
                  </a:cubicBezTo>
                  <a:lnTo>
                    <a:pt x="245" y="17"/>
                  </a:lnTo>
                  <a:cubicBezTo>
                    <a:pt x="301" y="17"/>
                    <a:pt x="301" y="42"/>
                    <a:pt x="301" y="57"/>
                  </a:cubicBezTo>
                  <a:lnTo>
                    <a:pt x="301" y="290"/>
                  </a:lnTo>
                  <a:lnTo>
                    <a:pt x="109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auto">
            <a:xfrm>
              <a:off x="3152775" y="2952748"/>
              <a:ext cx="80963" cy="98425"/>
            </a:xfrm>
            <a:custGeom>
              <a:avLst/>
              <a:gdLst>
                <a:gd name="T0" fmla="*/ 300 w 315"/>
                <a:gd name="T1" fmla="*/ 0 h 371"/>
                <a:gd name="T2" fmla="*/ 0 w 315"/>
                <a:gd name="T3" fmla="*/ 0 h 371"/>
                <a:gd name="T4" fmla="*/ 0 w 315"/>
                <a:gd name="T5" fmla="*/ 17 h 371"/>
                <a:gd name="T6" fmla="*/ 14 w 315"/>
                <a:gd name="T7" fmla="*/ 17 h 371"/>
                <a:gd name="T8" fmla="*/ 57 w 315"/>
                <a:gd name="T9" fmla="*/ 43 h 371"/>
                <a:gd name="T10" fmla="*/ 57 w 315"/>
                <a:gd name="T11" fmla="*/ 329 h 371"/>
                <a:gd name="T12" fmla="*/ 14 w 315"/>
                <a:gd name="T13" fmla="*/ 354 h 371"/>
                <a:gd name="T14" fmla="*/ 0 w 315"/>
                <a:gd name="T15" fmla="*/ 354 h 371"/>
                <a:gd name="T16" fmla="*/ 0 w 315"/>
                <a:gd name="T17" fmla="*/ 371 h 371"/>
                <a:gd name="T18" fmla="*/ 83 w 315"/>
                <a:gd name="T19" fmla="*/ 370 h 371"/>
                <a:gd name="T20" fmla="*/ 175 w 315"/>
                <a:gd name="T21" fmla="*/ 371 h 371"/>
                <a:gd name="T22" fmla="*/ 175 w 315"/>
                <a:gd name="T23" fmla="*/ 354 h 371"/>
                <a:gd name="T24" fmla="*/ 157 w 315"/>
                <a:gd name="T25" fmla="*/ 354 h 371"/>
                <a:gd name="T26" fmla="*/ 105 w 315"/>
                <a:gd name="T27" fmla="*/ 328 h 371"/>
                <a:gd name="T28" fmla="*/ 105 w 315"/>
                <a:gd name="T29" fmla="*/ 194 h 371"/>
                <a:gd name="T30" fmla="*/ 152 w 315"/>
                <a:gd name="T31" fmla="*/ 194 h 371"/>
                <a:gd name="T32" fmla="*/ 210 w 315"/>
                <a:gd name="T33" fmla="*/ 258 h 371"/>
                <a:gd name="T34" fmla="*/ 224 w 315"/>
                <a:gd name="T35" fmla="*/ 258 h 371"/>
                <a:gd name="T36" fmla="*/ 224 w 315"/>
                <a:gd name="T37" fmla="*/ 113 h 371"/>
                <a:gd name="T38" fmla="*/ 210 w 315"/>
                <a:gd name="T39" fmla="*/ 113 h 371"/>
                <a:gd name="T40" fmla="*/ 152 w 315"/>
                <a:gd name="T41" fmla="*/ 177 h 371"/>
                <a:gd name="T42" fmla="*/ 105 w 315"/>
                <a:gd name="T43" fmla="*/ 177 h 371"/>
                <a:gd name="T44" fmla="*/ 105 w 315"/>
                <a:gd name="T45" fmla="*/ 39 h 371"/>
                <a:gd name="T46" fmla="*/ 132 w 315"/>
                <a:gd name="T47" fmla="*/ 17 h 371"/>
                <a:gd name="T48" fmla="*/ 197 w 315"/>
                <a:gd name="T49" fmla="*/ 17 h 371"/>
                <a:gd name="T50" fmla="*/ 302 w 315"/>
                <a:gd name="T51" fmla="*/ 123 h 371"/>
                <a:gd name="T52" fmla="*/ 315 w 315"/>
                <a:gd name="T53" fmla="*/ 123 h 371"/>
                <a:gd name="T54" fmla="*/ 300 w 315"/>
                <a:gd name="T55" fmla="*/ 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15" h="371">
                  <a:moveTo>
                    <a:pt x="30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4" y="17"/>
                  </a:lnTo>
                  <a:cubicBezTo>
                    <a:pt x="56" y="17"/>
                    <a:pt x="57" y="23"/>
                    <a:pt x="57" y="43"/>
                  </a:cubicBezTo>
                  <a:lnTo>
                    <a:pt x="57" y="329"/>
                  </a:lnTo>
                  <a:cubicBezTo>
                    <a:pt x="57" y="348"/>
                    <a:pt x="56" y="354"/>
                    <a:pt x="14" y="354"/>
                  </a:cubicBezTo>
                  <a:lnTo>
                    <a:pt x="0" y="354"/>
                  </a:lnTo>
                  <a:lnTo>
                    <a:pt x="0" y="371"/>
                  </a:lnTo>
                  <a:cubicBezTo>
                    <a:pt x="20" y="370"/>
                    <a:pt x="62" y="370"/>
                    <a:pt x="83" y="370"/>
                  </a:cubicBezTo>
                  <a:cubicBezTo>
                    <a:pt x="106" y="370"/>
                    <a:pt x="155" y="370"/>
                    <a:pt x="175" y="371"/>
                  </a:cubicBezTo>
                  <a:lnTo>
                    <a:pt x="175" y="354"/>
                  </a:lnTo>
                  <a:lnTo>
                    <a:pt x="157" y="354"/>
                  </a:lnTo>
                  <a:cubicBezTo>
                    <a:pt x="105" y="354"/>
                    <a:pt x="105" y="347"/>
                    <a:pt x="105" y="328"/>
                  </a:cubicBezTo>
                  <a:lnTo>
                    <a:pt x="105" y="194"/>
                  </a:lnTo>
                  <a:lnTo>
                    <a:pt x="152" y="194"/>
                  </a:lnTo>
                  <a:cubicBezTo>
                    <a:pt x="205" y="194"/>
                    <a:pt x="210" y="212"/>
                    <a:pt x="210" y="258"/>
                  </a:cubicBezTo>
                  <a:lnTo>
                    <a:pt x="224" y="258"/>
                  </a:lnTo>
                  <a:lnTo>
                    <a:pt x="224" y="113"/>
                  </a:lnTo>
                  <a:lnTo>
                    <a:pt x="210" y="113"/>
                  </a:lnTo>
                  <a:cubicBezTo>
                    <a:pt x="210" y="159"/>
                    <a:pt x="205" y="177"/>
                    <a:pt x="152" y="177"/>
                  </a:cubicBezTo>
                  <a:lnTo>
                    <a:pt x="105" y="177"/>
                  </a:lnTo>
                  <a:lnTo>
                    <a:pt x="105" y="39"/>
                  </a:lnTo>
                  <a:cubicBezTo>
                    <a:pt x="105" y="21"/>
                    <a:pt x="106" y="17"/>
                    <a:pt x="132" y="17"/>
                  </a:cubicBezTo>
                  <a:lnTo>
                    <a:pt x="197" y="17"/>
                  </a:lnTo>
                  <a:cubicBezTo>
                    <a:pt x="279" y="17"/>
                    <a:pt x="293" y="48"/>
                    <a:pt x="302" y="123"/>
                  </a:cubicBezTo>
                  <a:lnTo>
                    <a:pt x="315" y="123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3246438" y="2947986"/>
              <a:ext cx="61913" cy="106363"/>
            </a:xfrm>
            <a:custGeom>
              <a:avLst/>
              <a:gdLst>
                <a:gd name="T0" fmla="*/ 160 w 241"/>
                <a:gd name="T1" fmla="*/ 173 h 396"/>
                <a:gd name="T2" fmla="*/ 90 w 241"/>
                <a:gd name="T3" fmla="*/ 156 h 396"/>
                <a:gd name="T4" fmla="*/ 35 w 241"/>
                <a:gd name="T5" fmla="*/ 87 h 396"/>
                <a:gd name="T6" fmla="*/ 107 w 241"/>
                <a:gd name="T7" fmla="*/ 15 h 396"/>
                <a:gd name="T8" fmla="*/ 213 w 241"/>
                <a:gd name="T9" fmla="*/ 129 h 396"/>
                <a:gd name="T10" fmla="*/ 220 w 241"/>
                <a:gd name="T11" fmla="*/ 136 h 396"/>
                <a:gd name="T12" fmla="*/ 227 w 241"/>
                <a:gd name="T13" fmla="*/ 123 h 396"/>
                <a:gd name="T14" fmla="*/ 227 w 241"/>
                <a:gd name="T15" fmla="*/ 13 h 396"/>
                <a:gd name="T16" fmla="*/ 221 w 241"/>
                <a:gd name="T17" fmla="*/ 0 h 396"/>
                <a:gd name="T18" fmla="*/ 212 w 241"/>
                <a:gd name="T19" fmla="*/ 7 h 396"/>
                <a:gd name="T20" fmla="*/ 193 w 241"/>
                <a:gd name="T21" fmla="*/ 38 h 396"/>
                <a:gd name="T22" fmla="*/ 106 w 241"/>
                <a:gd name="T23" fmla="*/ 0 h 396"/>
                <a:gd name="T24" fmla="*/ 0 w 241"/>
                <a:gd name="T25" fmla="*/ 106 h 396"/>
                <a:gd name="T26" fmla="*/ 71 w 241"/>
                <a:gd name="T27" fmla="*/ 205 h 396"/>
                <a:gd name="T28" fmla="*/ 143 w 241"/>
                <a:gd name="T29" fmla="*/ 223 h 396"/>
                <a:gd name="T30" fmla="*/ 190 w 241"/>
                <a:gd name="T31" fmla="*/ 251 h 396"/>
                <a:gd name="T32" fmla="*/ 206 w 241"/>
                <a:gd name="T33" fmla="*/ 301 h 396"/>
                <a:gd name="T34" fmla="*/ 133 w 241"/>
                <a:gd name="T35" fmla="*/ 379 h 396"/>
                <a:gd name="T36" fmla="*/ 47 w 241"/>
                <a:gd name="T37" fmla="*/ 350 h 396"/>
                <a:gd name="T38" fmla="*/ 13 w 241"/>
                <a:gd name="T39" fmla="*/ 266 h 396"/>
                <a:gd name="T40" fmla="*/ 7 w 241"/>
                <a:gd name="T41" fmla="*/ 260 h 396"/>
                <a:gd name="T42" fmla="*/ 0 w 241"/>
                <a:gd name="T43" fmla="*/ 274 h 396"/>
                <a:gd name="T44" fmla="*/ 0 w 241"/>
                <a:gd name="T45" fmla="*/ 383 h 396"/>
                <a:gd name="T46" fmla="*/ 6 w 241"/>
                <a:gd name="T47" fmla="*/ 396 h 396"/>
                <a:gd name="T48" fmla="*/ 14 w 241"/>
                <a:gd name="T49" fmla="*/ 389 h 396"/>
                <a:gd name="T50" fmla="*/ 33 w 241"/>
                <a:gd name="T51" fmla="*/ 358 h 396"/>
                <a:gd name="T52" fmla="*/ 134 w 241"/>
                <a:gd name="T53" fmla="*/ 396 h 396"/>
                <a:gd name="T54" fmla="*/ 241 w 241"/>
                <a:gd name="T55" fmla="*/ 283 h 396"/>
                <a:gd name="T56" fmla="*/ 160 w 241"/>
                <a:gd name="T57" fmla="*/ 1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1" h="396">
                  <a:moveTo>
                    <a:pt x="160" y="173"/>
                  </a:moveTo>
                  <a:lnTo>
                    <a:pt x="90" y="156"/>
                  </a:lnTo>
                  <a:cubicBezTo>
                    <a:pt x="56" y="148"/>
                    <a:pt x="35" y="118"/>
                    <a:pt x="35" y="87"/>
                  </a:cubicBezTo>
                  <a:cubicBezTo>
                    <a:pt x="35" y="48"/>
                    <a:pt x="64" y="15"/>
                    <a:pt x="107" y="15"/>
                  </a:cubicBezTo>
                  <a:cubicBezTo>
                    <a:pt x="198" y="15"/>
                    <a:pt x="210" y="105"/>
                    <a:pt x="213" y="129"/>
                  </a:cubicBezTo>
                  <a:cubicBezTo>
                    <a:pt x="214" y="132"/>
                    <a:pt x="214" y="136"/>
                    <a:pt x="220" y="136"/>
                  </a:cubicBezTo>
                  <a:cubicBezTo>
                    <a:pt x="227" y="136"/>
                    <a:pt x="227" y="133"/>
                    <a:pt x="227" y="123"/>
                  </a:cubicBezTo>
                  <a:lnTo>
                    <a:pt x="227" y="13"/>
                  </a:lnTo>
                  <a:cubicBezTo>
                    <a:pt x="227" y="4"/>
                    <a:pt x="227" y="0"/>
                    <a:pt x="221" y="0"/>
                  </a:cubicBezTo>
                  <a:cubicBezTo>
                    <a:pt x="217" y="0"/>
                    <a:pt x="216" y="0"/>
                    <a:pt x="212" y="7"/>
                  </a:cubicBezTo>
                  <a:lnTo>
                    <a:pt x="193" y="38"/>
                  </a:lnTo>
                  <a:cubicBezTo>
                    <a:pt x="177" y="22"/>
                    <a:pt x="155" y="0"/>
                    <a:pt x="106" y="0"/>
                  </a:cubicBezTo>
                  <a:cubicBezTo>
                    <a:pt x="45" y="0"/>
                    <a:pt x="0" y="48"/>
                    <a:pt x="0" y="106"/>
                  </a:cubicBezTo>
                  <a:cubicBezTo>
                    <a:pt x="0" y="151"/>
                    <a:pt x="29" y="191"/>
                    <a:pt x="71" y="205"/>
                  </a:cubicBezTo>
                  <a:cubicBezTo>
                    <a:pt x="77" y="208"/>
                    <a:pt x="105" y="214"/>
                    <a:pt x="143" y="223"/>
                  </a:cubicBezTo>
                  <a:cubicBezTo>
                    <a:pt x="158" y="227"/>
                    <a:pt x="174" y="231"/>
                    <a:pt x="190" y="251"/>
                  </a:cubicBezTo>
                  <a:cubicBezTo>
                    <a:pt x="201" y="265"/>
                    <a:pt x="206" y="283"/>
                    <a:pt x="206" y="301"/>
                  </a:cubicBezTo>
                  <a:cubicBezTo>
                    <a:pt x="206" y="340"/>
                    <a:pt x="179" y="379"/>
                    <a:pt x="133" y="379"/>
                  </a:cubicBezTo>
                  <a:cubicBezTo>
                    <a:pt x="117" y="379"/>
                    <a:pt x="76" y="377"/>
                    <a:pt x="47" y="350"/>
                  </a:cubicBezTo>
                  <a:cubicBezTo>
                    <a:pt x="15" y="321"/>
                    <a:pt x="14" y="286"/>
                    <a:pt x="13" y="266"/>
                  </a:cubicBezTo>
                  <a:cubicBezTo>
                    <a:pt x="13" y="260"/>
                    <a:pt x="8" y="260"/>
                    <a:pt x="7" y="260"/>
                  </a:cubicBezTo>
                  <a:cubicBezTo>
                    <a:pt x="0" y="260"/>
                    <a:pt x="0" y="264"/>
                    <a:pt x="0" y="274"/>
                  </a:cubicBezTo>
                  <a:lnTo>
                    <a:pt x="0" y="383"/>
                  </a:lnTo>
                  <a:cubicBezTo>
                    <a:pt x="0" y="392"/>
                    <a:pt x="0" y="396"/>
                    <a:pt x="6" y="396"/>
                  </a:cubicBezTo>
                  <a:cubicBezTo>
                    <a:pt x="9" y="396"/>
                    <a:pt x="10" y="395"/>
                    <a:pt x="14" y="389"/>
                  </a:cubicBezTo>
                  <a:cubicBezTo>
                    <a:pt x="14" y="389"/>
                    <a:pt x="15" y="387"/>
                    <a:pt x="33" y="358"/>
                  </a:cubicBezTo>
                  <a:cubicBezTo>
                    <a:pt x="50" y="377"/>
                    <a:pt x="85" y="396"/>
                    <a:pt x="134" y="396"/>
                  </a:cubicBezTo>
                  <a:cubicBezTo>
                    <a:pt x="198" y="396"/>
                    <a:pt x="241" y="343"/>
                    <a:pt x="241" y="283"/>
                  </a:cubicBezTo>
                  <a:cubicBezTo>
                    <a:pt x="241" y="228"/>
                    <a:pt x="205" y="184"/>
                    <a:pt x="160" y="1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3321050" y="2951161"/>
              <a:ext cx="96838" cy="103188"/>
            </a:xfrm>
            <a:custGeom>
              <a:avLst/>
              <a:gdLst>
                <a:gd name="T0" fmla="*/ 103 w 380"/>
                <a:gd name="T1" fmla="*/ 180 h 384"/>
                <a:gd name="T2" fmla="*/ 103 w 380"/>
                <a:gd name="T3" fmla="*/ 38 h 384"/>
                <a:gd name="T4" fmla="*/ 115 w 380"/>
                <a:gd name="T5" fmla="*/ 18 h 384"/>
                <a:gd name="T6" fmla="*/ 147 w 380"/>
                <a:gd name="T7" fmla="*/ 17 h 384"/>
                <a:gd name="T8" fmla="*/ 257 w 380"/>
                <a:gd name="T9" fmla="*/ 98 h 384"/>
                <a:gd name="T10" fmla="*/ 164 w 380"/>
                <a:gd name="T11" fmla="*/ 180 h 384"/>
                <a:gd name="T12" fmla="*/ 103 w 380"/>
                <a:gd name="T13" fmla="*/ 180 h 384"/>
                <a:gd name="T14" fmla="*/ 218 w 380"/>
                <a:gd name="T15" fmla="*/ 187 h 384"/>
                <a:gd name="T16" fmla="*/ 314 w 380"/>
                <a:gd name="T17" fmla="*/ 98 h 384"/>
                <a:gd name="T18" fmla="*/ 171 w 380"/>
                <a:gd name="T19" fmla="*/ 0 h 384"/>
                <a:gd name="T20" fmla="*/ 0 w 380"/>
                <a:gd name="T21" fmla="*/ 0 h 384"/>
                <a:gd name="T22" fmla="*/ 0 w 380"/>
                <a:gd name="T23" fmla="*/ 17 h 384"/>
                <a:gd name="T24" fmla="*/ 13 w 380"/>
                <a:gd name="T25" fmla="*/ 17 h 384"/>
                <a:gd name="T26" fmla="*/ 56 w 380"/>
                <a:gd name="T27" fmla="*/ 42 h 384"/>
                <a:gd name="T28" fmla="*/ 56 w 380"/>
                <a:gd name="T29" fmla="*/ 330 h 384"/>
                <a:gd name="T30" fmla="*/ 13 w 380"/>
                <a:gd name="T31" fmla="*/ 355 h 384"/>
                <a:gd name="T32" fmla="*/ 0 w 380"/>
                <a:gd name="T33" fmla="*/ 355 h 384"/>
                <a:gd name="T34" fmla="*/ 0 w 380"/>
                <a:gd name="T35" fmla="*/ 372 h 384"/>
                <a:gd name="T36" fmla="*/ 80 w 380"/>
                <a:gd name="T37" fmla="*/ 371 h 384"/>
                <a:gd name="T38" fmla="*/ 159 w 380"/>
                <a:gd name="T39" fmla="*/ 372 h 384"/>
                <a:gd name="T40" fmla="*/ 159 w 380"/>
                <a:gd name="T41" fmla="*/ 355 h 384"/>
                <a:gd name="T42" fmla="*/ 146 w 380"/>
                <a:gd name="T43" fmla="*/ 355 h 384"/>
                <a:gd name="T44" fmla="*/ 103 w 380"/>
                <a:gd name="T45" fmla="*/ 330 h 384"/>
                <a:gd name="T46" fmla="*/ 103 w 380"/>
                <a:gd name="T47" fmla="*/ 192 h 384"/>
                <a:gd name="T48" fmla="*/ 166 w 380"/>
                <a:gd name="T49" fmla="*/ 192 h 384"/>
                <a:gd name="T50" fmla="*/ 216 w 380"/>
                <a:gd name="T51" fmla="*/ 210 h 384"/>
                <a:gd name="T52" fmla="*/ 237 w 380"/>
                <a:gd name="T53" fmla="*/ 283 h 384"/>
                <a:gd name="T54" fmla="*/ 260 w 380"/>
                <a:gd name="T55" fmla="*/ 361 h 384"/>
                <a:gd name="T56" fmla="*/ 328 w 380"/>
                <a:gd name="T57" fmla="*/ 384 h 384"/>
                <a:gd name="T58" fmla="*/ 380 w 380"/>
                <a:gd name="T59" fmla="*/ 324 h 384"/>
                <a:gd name="T60" fmla="*/ 373 w 380"/>
                <a:gd name="T61" fmla="*/ 315 h 384"/>
                <a:gd name="T62" fmla="*/ 367 w 380"/>
                <a:gd name="T63" fmla="*/ 324 h 384"/>
                <a:gd name="T64" fmla="*/ 331 w 380"/>
                <a:gd name="T65" fmla="*/ 372 h 384"/>
                <a:gd name="T66" fmla="*/ 292 w 380"/>
                <a:gd name="T67" fmla="*/ 294 h 384"/>
                <a:gd name="T68" fmla="*/ 285 w 380"/>
                <a:gd name="T69" fmla="*/ 250 h 384"/>
                <a:gd name="T70" fmla="*/ 218 w 380"/>
                <a:gd name="T71" fmla="*/ 187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80" h="384">
                  <a:moveTo>
                    <a:pt x="103" y="180"/>
                  </a:moveTo>
                  <a:lnTo>
                    <a:pt x="103" y="38"/>
                  </a:lnTo>
                  <a:cubicBezTo>
                    <a:pt x="103" y="26"/>
                    <a:pt x="103" y="19"/>
                    <a:pt x="115" y="18"/>
                  </a:cubicBezTo>
                  <a:cubicBezTo>
                    <a:pt x="121" y="17"/>
                    <a:pt x="136" y="17"/>
                    <a:pt x="147" y="17"/>
                  </a:cubicBezTo>
                  <a:cubicBezTo>
                    <a:pt x="196" y="17"/>
                    <a:pt x="257" y="19"/>
                    <a:pt x="257" y="98"/>
                  </a:cubicBezTo>
                  <a:cubicBezTo>
                    <a:pt x="257" y="136"/>
                    <a:pt x="244" y="180"/>
                    <a:pt x="164" y="180"/>
                  </a:cubicBezTo>
                  <a:lnTo>
                    <a:pt x="103" y="180"/>
                  </a:lnTo>
                  <a:close/>
                  <a:moveTo>
                    <a:pt x="218" y="187"/>
                  </a:moveTo>
                  <a:cubicBezTo>
                    <a:pt x="271" y="174"/>
                    <a:pt x="314" y="140"/>
                    <a:pt x="314" y="98"/>
                  </a:cubicBezTo>
                  <a:cubicBezTo>
                    <a:pt x="314" y="46"/>
                    <a:pt x="251" y="0"/>
                    <a:pt x="171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13" y="17"/>
                  </a:lnTo>
                  <a:cubicBezTo>
                    <a:pt x="55" y="17"/>
                    <a:pt x="56" y="23"/>
                    <a:pt x="56" y="42"/>
                  </a:cubicBezTo>
                  <a:lnTo>
                    <a:pt x="56" y="330"/>
                  </a:lnTo>
                  <a:cubicBezTo>
                    <a:pt x="56" y="349"/>
                    <a:pt x="55" y="355"/>
                    <a:pt x="13" y="355"/>
                  </a:cubicBezTo>
                  <a:lnTo>
                    <a:pt x="0" y="355"/>
                  </a:lnTo>
                  <a:lnTo>
                    <a:pt x="0" y="372"/>
                  </a:lnTo>
                  <a:cubicBezTo>
                    <a:pt x="20" y="371"/>
                    <a:pt x="58" y="371"/>
                    <a:pt x="80" y="371"/>
                  </a:cubicBezTo>
                  <a:cubicBezTo>
                    <a:pt x="101" y="371"/>
                    <a:pt x="140" y="371"/>
                    <a:pt x="159" y="372"/>
                  </a:cubicBezTo>
                  <a:lnTo>
                    <a:pt x="159" y="355"/>
                  </a:lnTo>
                  <a:lnTo>
                    <a:pt x="146" y="355"/>
                  </a:lnTo>
                  <a:cubicBezTo>
                    <a:pt x="104" y="355"/>
                    <a:pt x="103" y="349"/>
                    <a:pt x="103" y="330"/>
                  </a:cubicBezTo>
                  <a:lnTo>
                    <a:pt x="103" y="192"/>
                  </a:lnTo>
                  <a:lnTo>
                    <a:pt x="166" y="192"/>
                  </a:lnTo>
                  <a:cubicBezTo>
                    <a:pt x="175" y="192"/>
                    <a:pt x="197" y="192"/>
                    <a:pt x="216" y="210"/>
                  </a:cubicBezTo>
                  <a:cubicBezTo>
                    <a:pt x="237" y="230"/>
                    <a:pt x="237" y="247"/>
                    <a:pt x="237" y="283"/>
                  </a:cubicBezTo>
                  <a:cubicBezTo>
                    <a:pt x="237" y="319"/>
                    <a:pt x="237" y="341"/>
                    <a:pt x="260" y="361"/>
                  </a:cubicBezTo>
                  <a:cubicBezTo>
                    <a:pt x="282" y="381"/>
                    <a:pt x="312" y="384"/>
                    <a:pt x="328" y="384"/>
                  </a:cubicBezTo>
                  <a:cubicBezTo>
                    <a:pt x="371" y="384"/>
                    <a:pt x="380" y="340"/>
                    <a:pt x="380" y="324"/>
                  </a:cubicBezTo>
                  <a:cubicBezTo>
                    <a:pt x="380" y="321"/>
                    <a:pt x="380" y="315"/>
                    <a:pt x="373" y="315"/>
                  </a:cubicBezTo>
                  <a:cubicBezTo>
                    <a:pt x="367" y="315"/>
                    <a:pt x="367" y="320"/>
                    <a:pt x="367" y="324"/>
                  </a:cubicBezTo>
                  <a:cubicBezTo>
                    <a:pt x="363" y="362"/>
                    <a:pt x="344" y="372"/>
                    <a:pt x="331" y="372"/>
                  </a:cubicBezTo>
                  <a:cubicBezTo>
                    <a:pt x="304" y="372"/>
                    <a:pt x="299" y="344"/>
                    <a:pt x="292" y="294"/>
                  </a:cubicBezTo>
                  <a:lnTo>
                    <a:pt x="285" y="250"/>
                  </a:lnTo>
                  <a:cubicBezTo>
                    <a:pt x="275" y="215"/>
                    <a:pt x="248" y="197"/>
                    <a:pt x="218" y="18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3425825" y="2954336"/>
              <a:ext cx="55563" cy="96838"/>
            </a:xfrm>
            <a:custGeom>
              <a:avLst/>
              <a:gdLst>
                <a:gd name="T0" fmla="*/ 42 w 217"/>
                <a:gd name="T1" fmla="*/ 321 h 363"/>
                <a:gd name="T2" fmla="*/ 99 w 217"/>
                <a:gd name="T3" fmla="*/ 265 h 363"/>
                <a:gd name="T4" fmla="*/ 217 w 217"/>
                <a:gd name="T5" fmla="*/ 106 h 363"/>
                <a:gd name="T6" fmla="*/ 102 w 217"/>
                <a:gd name="T7" fmla="*/ 0 h 363"/>
                <a:gd name="T8" fmla="*/ 0 w 217"/>
                <a:gd name="T9" fmla="*/ 99 h 363"/>
                <a:gd name="T10" fmla="*/ 29 w 217"/>
                <a:gd name="T11" fmla="*/ 129 h 363"/>
                <a:gd name="T12" fmla="*/ 57 w 217"/>
                <a:gd name="T13" fmla="*/ 100 h 363"/>
                <a:gd name="T14" fmla="*/ 28 w 217"/>
                <a:gd name="T15" fmla="*/ 72 h 363"/>
                <a:gd name="T16" fmla="*/ 21 w 217"/>
                <a:gd name="T17" fmla="*/ 73 h 363"/>
                <a:gd name="T18" fmla="*/ 95 w 217"/>
                <a:gd name="T19" fmla="*/ 17 h 363"/>
                <a:gd name="T20" fmla="*/ 168 w 217"/>
                <a:gd name="T21" fmla="*/ 106 h 363"/>
                <a:gd name="T22" fmla="*/ 110 w 217"/>
                <a:gd name="T23" fmla="*/ 226 h 363"/>
                <a:gd name="T24" fmla="*/ 6 w 217"/>
                <a:gd name="T25" fmla="*/ 343 h 363"/>
                <a:gd name="T26" fmla="*/ 0 w 217"/>
                <a:gd name="T27" fmla="*/ 363 h 363"/>
                <a:gd name="T28" fmla="*/ 202 w 217"/>
                <a:gd name="T29" fmla="*/ 363 h 363"/>
                <a:gd name="T30" fmla="*/ 217 w 217"/>
                <a:gd name="T31" fmla="*/ 268 h 363"/>
                <a:gd name="T32" fmla="*/ 204 w 217"/>
                <a:gd name="T33" fmla="*/ 268 h 363"/>
                <a:gd name="T34" fmla="*/ 192 w 217"/>
                <a:gd name="T35" fmla="*/ 317 h 363"/>
                <a:gd name="T36" fmla="*/ 140 w 217"/>
                <a:gd name="T37" fmla="*/ 321 h 363"/>
                <a:gd name="T38" fmla="*/ 42 w 217"/>
                <a:gd name="T39" fmla="*/ 321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7" h="363">
                  <a:moveTo>
                    <a:pt x="42" y="321"/>
                  </a:moveTo>
                  <a:lnTo>
                    <a:pt x="99" y="265"/>
                  </a:lnTo>
                  <a:cubicBezTo>
                    <a:pt x="184" y="190"/>
                    <a:pt x="217" y="160"/>
                    <a:pt x="217" y="106"/>
                  </a:cubicBezTo>
                  <a:cubicBezTo>
                    <a:pt x="217" y="44"/>
                    <a:pt x="168" y="0"/>
                    <a:pt x="102" y="0"/>
                  </a:cubicBezTo>
                  <a:cubicBezTo>
                    <a:pt x="40" y="0"/>
                    <a:pt x="0" y="50"/>
                    <a:pt x="0" y="99"/>
                  </a:cubicBezTo>
                  <a:cubicBezTo>
                    <a:pt x="0" y="129"/>
                    <a:pt x="27" y="129"/>
                    <a:pt x="29" y="129"/>
                  </a:cubicBezTo>
                  <a:cubicBezTo>
                    <a:pt x="38" y="129"/>
                    <a:pt x="57" y="123"/>
                    <a:pt x="57" y="100"/>
                  </a:cubicBezTo>
                  <a:cubicBezTo>
                    <a:pt x="57" y="86"/>
                    <a:pt x="47" y="72"/>
                    <a:pt x="28" y="72"/>
                  </a:cubicBezTo>
                  <a:cubicBezTo>
                    <a:pt x="24" y="72"/>
                    <a:pt x="23" y="72"/>
                    <a:pt x="21" y="73"/>
                  </a:cubicBezTo>
                  <a:cubicBezTo>
                    <a:pt x="33" y="37"/>
                    <a:pt x="63" y="17"/>
                    <a:pt x="95" y="17"/>
                  </a:cubicBezTo>
                  <a:cubicBezTo>
                    <a:pt x="144" y="17"/>
                    <a:pt x="168" y="61"/>
                    <a:pt x="168" y="106"/>
                  </a:cubicBezTo>
                  <a:cubicBezTo>
                    <a:pt x="168" y="149"/>
                    <a:pt x="140" y="193"/>
                    <a:pt x="110" y="226"/>
                  </a:cubicBezTo>
                  <a:lnTo>
                    <a:pt x="6" y="343"/>
                  </a:lnTo>
                  <a:cubicBezTo>
                    <a:pt x="0" y="349"/>
                    <a:pt x="0" y="350"/>
                    <a:pt x="0" y="363"/>
                  </a:cubicBezTo>
                  <a:lnTo>
                    <a:pt x="202" y="363"/>
                  </a:lnTo>
                  <a:lnTo>
                    <a:pt x="217" y="268"/>
                  </a:lnTo>
                  <a:lnTo>
                    <a:pt x="204" y="268"/>
                  </a:lnTo>
                  <a:cubicBezTo>
                    <a:pt x="201" y="285"/>
                    <a:pt x="197" y="309"/>
                    <a:pt x="192" y="317"/>
                  </a:cubicBezTo>
                  <a:cubicBezTo>
                    <a:pt x="188" y="321"/>
                    <a:pt x="152" y="321"/>
                    <a:pt x="140" y="321"/>
                  </a:cubicBezTo>
                  <a:lnTo>
                    <a:pt x="42" y="32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5148263" y="2951161"/>
              <a:ext cx="95250" cy="100013"/>
            </a:xfrm>
            <a:custGeom>
              <a:avLst/>
              <a:gdLst>
                <a:gd name="T0" fmla="*/ 108 w 373"/>
                <a:gd name="T1" fmla="*/ 7 h 372"/>
                <a:gd name="T2" fmla="*/ 93 w 373"/>
                <a:gd name="T3" fmla="*/ 0 h 372"/>
                <a:gd name="T4" fmla="*/ 0 w 373"/>
                <a:gd name="T5" fmla="*/ 0 h 372"/>
                <a:gd name="T6" fmla="*/ 0 w 373"/>
                <a:gd name="T7" fmla="*/ 17 h 372"/>
                <a:gd name="T8" fmla="*/ 16 w 373"/>
                <a:gd name="T9" fmla="*/ 17 h 372"/>
                <a:gd name="T10" fmla="*/ 43 w 373"/>
                <a:gd name="T11" fmla="*/ 18 h 372"/>
                <a:gd name="T12" fmla="*/ 56 w 373"/>
                <a:gd name="T13" fmla="*/ 30 h 372"/>
                <a:gd name="T14" fmla="*/ 56 w 373"/>
                <a:gd name="T15" fmla="*/ 315 h 372"/>
                <a:gd name="T16" fmla="*/ 0 w 373"/>
                <a:gd name="T17" fmla="*/ 355 h 372"/>
                <a:gd name="T18" fmla="*/ 0 w 373"/>
                <a:gd name="T19" fmla="*/ 372 h 372"/>
                <a:gd name="T20" fmla="*/ 64 w 373"/>
                <a:gd name="T21" fmla="*/ 371 h 372"/>
                <a:gd name="T22" fmla="*/ 128 w 373"/>
                <a:gd name="T23" fmla="*/ 372 h 372"/>
                <a:gd name="T24" fmla="*/ 128 w 373"/>
                <a:gd name="T25" fmla="*/ 355 h 372"/>
                <a:gd name="T26" fmla="*/ 71 w 373"/>
                <a:gd name="T27" fmla="*/ 315 h 372"/>
                <a:gd name="T28" fmla="*/ 71 w 373"/>
                <a:gd name="T29" fmla="*/ 31 h 372"/>
                <a:gd name="T30" fmla="*/ 77 w 373"/>
                <a:gd name="T31" fmla="*/ 38 h 372"/>
                <a:gd name="T32" fmla="*/ 299 w 373"/>
                <a:gd name="T33" fmla="*/ 365 h 372"/>
                <a:gd name="T34" fmla="*/ 309 w 373"/>
                <a:gd name="T35" fmla="*/ 372 h 372"/>
                <a:gd name="T36" fmla="*/ 316 w 373"/>
                <a:gd name="T37" fmla="*/ 358 h 372"/>
                <a:gd name="T38" fmla="*/ 316 w 373"/>
                <a:gd name="T39" fmla="*/ 57 h 372"/>
                <a:gd name="T40" fmla="*/ 373 w 373"/>
                <a:gd name="T41" fmla="*/ 17 h 372"/>
                <a:gd name="T42" fmla="*/ 373 w 373"/>
                <a:gd name="T43" fmla="*/ 0 h 372"/>
                <a:gd name="T44" fmla="*/ 309 w 373"/>
                <a:gd name="T45" fmla="*/ 1 h 372"/>
                <a:gd name="T46" fmla="*/ 245 w 373"/>
                <a:gd name="T47" fmla="*/ 0 h 372"/>
                <a:gd name="T48" fmla="*/ 245 w 373"/>
                <a:gd name="T49" fmla="*/ 17 h 372"/>
                <a:gd name="T50" fmla="*/ 301 w 373"/>
                <a:gd name="T51" fmla="*/ 57 h 372"/>
                <a:gd name="T52" fmla="*/ 301 w 373"/>
                <a:gd name="T53" fmla="*/ 290 h 372"/>
                <a:gd name="T54" fmla="*/ 108 w 373"/>
                <a:gd name="T55" fmla="*/ 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73" h="372">
                  <a:moveTo>
                    <a:pt x="108" y="7"/>
                  </a:moveTo>
                  <a:cubicBezTo>
                    <a:pt x="104" y="0"/>
                    <a:pt x="103" y="0"/>
                    <a:pt x="93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16" y="17"/>
                  </a:lnTo>
                  <a:cubicBezTo>
                    <a:pt x="24" y="17"/>
                    <a:pt x="35" y="17"/>
                    <a:pt x="43" y="18"/>
                  </a:cubicBezTo>
                  <a:cubicBezTo>
                    <a:pt x="56" y="19"/>
                    <a:pt x="56" y="20"/>
                    <a:pt x="56" y="30"/>
                  </a:cubicBezTo>
                  <a:lnTo>
                    <a:pt x="56" y="315"/>
                  </a:lnTo>
                  <a:cubicBezTo>
                    <a:pt x="56" y="330"/>
                    <a:pt x="56" y="355"/>
                    <a:pt x="0" y="355"/>
                  </a:cubicBezTo>
                  <a:lnTo>
                    <a:pt x="0" y="372"/>
                  </a:lnTo>
                  <a:cubicBezTo>
                    <a:pt x="19" y="372"/>
                    <a:pt x="46" y="371"/>
                    <a:pt x="64" y="371"/>
                  </a:cubicBezTo>
                  <a:cubicBezTo>
                    <a:pt x="82" y="371"/>
                    <a:pt x="108" y="372"/>
                    <a:pt x="128" y="372"/>
                  </a:cubicBezTo>
                  <a:lnTo>
                    <a:pt x="128" y="355"/>
                  </a:lnTo>
                  <a:cubicBezTo>
                    <a:pt x="71" y="355"/>
                    <a:pt x="71" y="330"/>
                    <a:pt x="71" y="315"/>
                  </a:cubicBezTo>
                  <a:lnTo>
                    <a:pt x="71" y="31"/>
                  </a:lnTo>
                  <a:cubicBezTo>
                    <a:pt x="74" y="34"/>
                    <a:pt x="75" y="35"/>
                    <a:pt x="77" y="38"/>
                  </a:cubicBezTo>
                  <a:lnTo>
                    <a:pt x="299" y="365"/>
                  </a:lnTo>
                  <a:cubicBezTo>
                    <a:pt x="304" y="372"/>
                    <a:pt x="305" y="372"/>
                    <a:pt x="309" y="372"/>
                  </a:cubicBezTo>
                  <a:cubicBezTo>
                    <a:pt x="316" y="372"/>
                    <a:pt x="316" y="368"/>
                    <a:pt x="316" y="358"/>
                  </a:cubicBezTo>
                  <a:lnTo>
                    <a:pt x="316" y="57"/>
                  </a:lnTo>
                  <a:cubicBezTo>
                    <a:pt x="316" y="42"/>
                    <a:pt x="316" y="17"/>
                    <a:pt x="373" y="17"/>
                  </a:cubicBezTo>
                  <a:lnTo>
                    <a:pt x="373" y="0"/>
                  </a:lnTo>
                  <a:cubicBezTo>
                    <a:pt x="353" y="0"/>
                    <a:pt x="327" y="1"/>
                    <a:pt x="309" y="1"/>
                  </a:cubicBezTo>
                  <a:cubicBezTo>
                    <a:pt x="291" y="1"/>
                    <a:pt x="264" y="0"/>
                    <a:pt x="245" y="0"/>
                  </a:cubicBezTo>
                  <a:lnTo>
                    <a:pt x="245" y="17"/>
                  </a:lnTo>
                  <a:cubicBezTo>
                    <a:pt x="301" y="17"/>
                    <a:pt x="301" y="42"/>
                    <a:pt x="301" y="57"/>
                  </a:cubicBezTo>
                  <a:lnTo>
                    <a:pt x="301" y="290"/>
                  </a:lnTo>
                  <a:lnTo>
                    <a:pt x="108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auto">
            <a:xfrm>
              <a:off x="5253038" y="2952748"/>
              <a:ext cx="79375" cy="98425"/>
            </a:xfrm>
            <a:custGeom>
              <a:avLst/>
              <a:gdLst>
                <a:gd name="T0" fmla="*/ 299 w 315"/>
                <a:gd name="T1" fmla="*/ 0 h 371"/>
                <a:gd name="T2" fmla="*/ 0 w 315"/>
                <a:gd name="T3" fmla="*/ 0 h 371"/>
                <a:gd name="T4" fmla="*/ 0 w 315"/>
                <a:gd name="T5" fmla="*/ 17 h 371"/>
                <a:gd name="T6" fmla="*/ 13 w 315"/>
                <a:gd name="T7" fmla="*/ 17 h 371"/>
                <a:gd name="T8" fmla="*/ 56 w 315"/>
                <a:gd name="T9" fmla="*/ 43 h 371"/>
                <a:gd name="T10" fmla="*/ 56 w 315"/>
                <a:gd name="T11" fmla="*/ 329 h 371"/>
                <a:gd name="T12" fmla="*/ 13 w 315"/>
                <a:gd name="T13" fmla="*/ 354 h 371"/>
                <a:gd name="T14" fmla="*/ 0 w 315"/>
                <a:gd name="T15" fmla="*/ 354 h 371"/>
                <a:gd name="T16" fmla="*/ 0 w 315"/>
                <a:gd name="T17" fmla="*/ 371 h 371"/>
                <a:gd name="T18" fmla="*/ 83 w 315"/>
                <a:gd name="T19" fmla="*/ 370 h 371"/>
                <a:gd name="T20" fmla="*/ 175 w 315"/>
                <a:gd name="T21" fmla="*/ 371 h 371"/>
                <a:gd name="T22" fmla="*/ 175 w 315"/>
                <a:gd name="T23" fmla="*/ 354 h 371"/>
                <a:gd name="T24" fmla="*/ 157 w 315"/>
                <a:gd name="T25" fmla="*/ 354 h 371"/>
                <a:gd name="T26" fmla="*/ 105 w 315"/>
                <a:gd name="T27" fmla="*/ 328 h 371"/>
                <a:gd name="T28" fmla="*/ 105 w 315"/>
                <a:gd name="T29" fmla="*/ 194 h 371"/>
                <a:gd name="T30" fmla="*/ 152 w 315"/>
                <a:gd name="T31" fmla="*/ 194 h 371"/>
                <a:gd name="T32" fmla="*/ 209 w 315"/>
                <a:gd name="T33" fmla="*/ 258 h 371"/>
                <a:gd name="T34" fmla="*/ 223 w 315"/>
                <a:gd name="T35" fmla="*/ 258 h 371"/>
                <a:gd name="T36" fmla="*/ 223 w 315"/>
                <a:gd name="T37" fmla="*/ 113 h 371"/>
                <a:gd name="T38" fmla="*/ 209 w 315"/>
                <a:gd name="T39" fmla="*/ 113 h 371"/>
                <a:gd name="T40" fmla="*/ 152 w 315"/>
                <a:gd name="T41" fmla="*/ 177 h 371"/>
                <a:gd name="T42" fmla="*/ 105 w 315"/>
                <a:gd name="T43" fmla="*/ 177 h 371"/>
                <a:gd name="T44" fmla="*/ 105 w 315"/>
                <a:gd name="T45" fmla="*/ 39 h 371"/>
                <a:gd name="T46" fmla="*/ 131 w 315"/>
                <a:gd name="T47" fmla="*/ 17 h 371"/>
                <a:gd name="T48" fmla="*/ 197 w 315"/>
                <a:gd name="T49" fmla="*/ 17 h 371"/>
                <a:gd name="T50" fmla="*/ 301 w 315"/>
                <a:gd name="T51" fmla="*/ 123 h 371"/>
                <a:gd name="T52" fmla="*/ 315 w 315"/>
                <a:gd name="T53" fmla="*/ 123 h 371"/>
                <a:gd name="T54" fmla="*/ 299 w 315"/>
                <a:gd name="T55" fmla="*/ 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15" h="371">
                  <a:moveTo>
                    <a:pt x="29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3" y="17"/>
                  </a:lnTo>
                  <a:cubicBezTo>
                    <a:pt x="55" y="17"/>
                    <a:pt x="56" y="23"/>
                    <a:pt x="56" y="43"/>
                  </a:cubicBezTo>
                  <a:lnTo>
                    <a:pt x="56" y="329"/>
                  </a:lnTo>
                  <a:cubicBezTo>
                    <a:pt x="56" y="348"/>
                    <a:pt x="55" y="354"/>
                    <a:pt x="13" y="354"/>
                  </a:cubicBezTo>
                  <a:lnTo>
                    <a:pt x="0" y="354"/>
                  </a:lnTo>
                  <a:lnTo>
                    <a:pt x="0" y="371"/>
                  </a:lnTo>
                  <a:cubicBezTo>
                    <a:pt x="19" y="370"/>
                    <a:pt x="62" y="370"/>
                    <a:pt x="83" y="370"/>
                  </a:cubicBezTo>
                  <a:cubicBezTo>
                    <a:pt x="105" y="370"/>
                    <a:pt x="155" y="370"/>
                    <a:pt x="175" y="371"/>
                  </a:cubicBezTo>
                  <a:lnTo>
                    <a:pt x="175" y="354"/>
                  </a:lnTo>
                  <a:lnTo>
                    <a:pt x="157" y="354"/>
                  </a:lnTo>
                  <a:cubicBezTo>
                    <a:pt x="105" y="354"/>
                    <a:pt x="105" y="347"/>
                    <a:pt x="105" y="328"/>
                  </a:cubicBezTo>
                  <a:lnTo>
                    <a:pt x="105" y="194"/>
                  </a:lnTo>
                  <a:lnTo>
                    <a:pt x="152" y="194"/>
                  </a:lnTo>
                  <a:cubicBezTo>
                    <a:pt x="204" y="194"/>
                    <a:pt x="209" y="212"/>
                    <a:pt x="209" y="258"/>
                  </a:cubicBezTo>
                  <a:lnTo>
                    <a:pt x="223" y="258"/>
                  </a:lnTo>
                  <a:lnTo>
                    <a:pt x="223" y="113"/>
                  </a:lnTo>
                  <a:lnTo>
                    <a:pt x="209" y="113"/>
                  </a:lnTo>
                  <a:cubicBezTo>
                    <a:pt x="209" y="159"/>
                    <a:pt x="204" y="177"/>
                    <a:pt x="152" y="177"/>
                  </a:cubicBezTo>
                  <a:lnTo>
                    <a:pt x="105" y="177"/>
                  </a:lnTo>
                  <a:lnTo>
                    <a:pt x="105" y="39"/>
                  </a:lnTo>
                  <a:cubicBezTo>
                    <a:pt x="105" y="21"/>
                    <a:pt x="106" y="17"/>
                    <a:pt x="131" y="17"/>
                  </a:cubicBezTo>
                  <a:lnTo>
                    <a:pt x="197" y="17"/>
                  </a:lnTo>
                  <a:cubicBezTo>
                    <a:pt x="279" y="17"/>
                    <a:pt x="292" y="48"/>
                    <a:pt x="301" y="123"/>
                  </a:cubicBezTo>
                  <a:lnTo>
                    <a:pt x="315" y="12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Freeform 16"/>
            <p:cNvSpPr>
              <a:spLocks/>
            </p:cNvSpPr>
            <p:nvPr/>
          </p:nvSpPr>
          <p:spPr bwMode="auto">
            <a:xfrm>
              <a:off x="5346700" y="2947986"/>
              <a:ext cx="61913" cy="106363"/>
            </a:xfrm>
            <a:custGeom>
              <a:avLst/>
              <a:gdLst>
                <a:gd name="T0" fmla="*/ 160 w 242"/>
                <a:gd name="T1" fmla="*/ 173 h 396"/>
                <a:gd name="T2" fmla="*/ 90 w 242"/>
                <a:gd name="T3" fmla="*/ 156 h 396"/>
                <a:gd name="T4" fmla="*/ 35 w 242"/>
                <a:gd name="T5" fmla="*/ 87 h 396"/>
                <a:gd name="T6" fmla="*/ 107 w 242"/>
                <a:gd name="T7" fmla="*/ 15 h 396"/>
                <a:gd name="T8" fmla="*/ 213 w 242"/>
                <a:gd name="T9" fmla="*/ 129 h 396"/>
                <a:gd name="T10" fmla="*/ 220 w 242"/>
                <a:gd name="T11" fmla="*/ 136 h 396"/>
                <a:gd name="T12" fmla="*/ 227 w 242"/>
                <a:gd name="T13" fmla="*/ 123 h 396"/>
                <a:gd name="T14" fmla="*/ 227 w 242"/>
                <a:gd name="T15" fmla="*/ 13 h 396"/>
                <a:gd name="T16" fmla="*/ 221 w 242"/>
                <a:gd name="T17" fmla="*/ 0 h 396"/>
                <a:gd name="T18" fmla="*/ 213 w 242"/>
                <a:gd name="T19" fmla="*/ 7 h 396"/>
                <a:gd name="T20" fmla="*/ 194 w 242"/>
                <a:gd name="T21" fmla="*/ 38 h 396"/>
                <a:gd name="T22" fmla="*/ 107 w 242"/>
                <a:gd name="T23" fmla="*/ 0 h 396"/>
                <a:gd name="T24" fmla="*/ 0 w 242"/>
                <a:gd name="T25" fmla="*/ 106 h 396"/>
                <a:gd name="T26" fmla="*/ 72 w 242"/>
                <a:gd name="T27" fmla="*/ 205 h 396"/>
                <a:gd name="T28" fmla="*/ 144 w 242"/>
                <a:gd name="T29" fmla="*/ 223 h 396"/>
                <a:gd name="T30" fmla="*/ 190 w 242"/>
                <a:gd name="T31" fmla="*/ 251 h 396"/>
                <a:gd name="T32" fmla="*/ 207 w 242"/>
                <a:gd name="T33" fmla="*/ 301 h 396"/>
                <a:gd name="T34" fmla="*/ 134 w 242"/>
                <a:gd name="T35" fmla="*/ 379 h 396"/>
                <a:gd name="T36" fmla="*/ 48 w 242"/>
                <a:gd name="T37" fmla="*/ 350 h 396"/>
                <a:gd name="T38" fmla="*/ 14 w 242"/>
                <a:gd name="T39" fmla="*/ 266 h 396"/>
                <a:gd name="T40" fmla="*/ 7 w 242"/>
                <a:gd name="T41" fmla="*/ 260 h 396"/>
                <a:gd name="T42" fmla="*/ 0 w 242"/>
                <a:gd name="T43" fmla="*/ 274 h 396"/>
                <a:gd name="T44" fmla="*/ 0 w 242"/>
                <a:gd name="T45" fmla="*/ 383 h 396"/>
                <a:gd name="T46" fmla="*/ 6 w 242"/>
                <a:gd name="T47" fmla="*/ 396 h 396"/>
                <a:gd name="T48" fmla="*/ 14 w 242"/>
                <a:gd name="T49" fmla="*/ 389 h 396"/>
                <a:gd name="T50" fmla="*/ 34 w 242"/>
                <a:gd name="T51" fmla="*/ 358 h 396"/>
                <a:gd name="T52" fmla="*/ 134 w 242"/>
                <a:gd name="T53" fmla="*/ 396 h 396"/>
                <a:gd name="T54" fmla="*/ 242 w 242"/>
                <a:gd name="T55" fmla="*/ 283 h 396"/>
                <a:gd name="T56" fmla="*/ 160 w 242"/>
                <a:gd name="T57" fmla="*/ 1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2" h="396">
                  <a:moveTo>
                    <a:pt x="160" y="173"/>
                  </a:moveTo>
                  <a:lnTo>
                    <a:pt x="90" y="156"/>
                  </a:lnTo>
                  <a:cubicBezTo>
                    <a:pt x="56" y="148"/>
                    <a:pt x="35" y="118"/>
                    <a:pt x="35" y="87"/>
                  </a:cubicBezTo>
                  <a:cubicBezTo>
                    <a:pt x="35" y="48"/>
                    <a:pt x="65" y="15"/>
                    <a:pt x="107" y="15"/>
                  </a:cubicBezTo>
                  <a:cubicBezTo>
                    <a:pt x="198" y="15"/>
                    <a:pt x="210" y="105"/>
                    <a:pt x="213" y="129"/>
                  </a:cubicBezTo>
                  <a:cubicBezTo>
                    <a:pt x="214" y="132"/>
                    <a:pt x="214" y="136"/>
                    <a:pt x="220" y="136"/>
                  </a:cubicBezTo>
                  <a:cubicBezTo>
                    <a:pt x="227" y="136"/>
                    <a:pt x="227" y="133"/>
                    <a:pt x="227" y="123"/>
                  </a:cubicBezTo>
                  <a:lnTo>
                    <a:pt x="227" y="13"/>
                  </a:lnTo>
                  <a:cubicBezTo>
                    <a:pt x="227" y="4"/>
                    <a:pt x="227" y="0"/>
                    <a:pt x="221" y="0"/>
                  </a:cubicBezTo>
                  <a:cubicBezTo>
                    <a:pt x="217" y="0"/>
                    <a:pt x="217" y="0"/>
                    <a:pt x="213" y="7"/>
                  </a:cubicBezTo>
                  <a:lnTo>
                    <a:pt x="194" y="38"/>
                  </a:lnTo>
                  <a:cubicBezTo>
                    <a:pt x="178" y="22"/>
                    <a:pt x="155" y="0"/>
                    <a:pt x="107" y="0"/>
                  </a:cubicBezTo>
                  <a:cubicBezTo>
                    <a:pt x="46" y="0"/>
                    <a:pt x="0" y="48"/>
                    <a:pt x="0" y="106"/>
                  </a:cubicBezTo>
                  <a:cubicBezTo>
                    <a:pt x="0" y="151"/>
                    <a:pt x="29" y="191"/>
                    <a:pt x="72" y="205"/>
                  </a:cubicBezTo>
                  <a:cubicBezTo>
                    <a:pt x="78" y="208"/>
                    <a:pt x="105" y="214"/>
                    <a:pt x="144" y="223"/>
                  </a:cubicBezTo>
                  <a:cubicBezTo>
                    <a:pt x="158" y="227"/>
                    <a:pt x="175" y="231"/>
                    <a:pt x="190" y="251"/>
                  </a:cubicBezTo>
                  <a:cubicBezTo>
                    <a:pt x="202" y="265"/>
                    <a:pt x="207" y="283"/>
                    <a:pt x="207" y="301"/>
                  </a:cubicBezTo>
                  <a:cubicBezTo>
                    <a:pt x="207" y="340"/>
                    <a:pt x="180" y="379"/>
                    <a:pt x="134" y="379"/>
                  </a:cubicBezTo>
                  <a:cubicBezTo>
                    <a:pt x="118" y="379"/>
                    <a:pt x="77" y="377"/>
                    <a:pt x="48" y="350"/>
                  </a:cubicBezTo>
                  <a:cubicBezTo>
                    <a:pt x="16" y="321"/>
                    <a:pt x="14" y="286"/>
                    <a:pt x="14" y="266"/>
                  </a:cubicBezTo>
                  <a:cubicBezTo>
                    <a:pt x="13" y="260"/>
                    <a:pt x="9" y="260"/>
                    <a:pt x="7" y="260"/>
                  </a:cubicBezTo>
                  <a:cubicBezTo>
                    <a:pt x="0" y="260"/>
                    <a:pt x="0" y="264"/>
                    <a:pt x="0" y="274"/>
                  </a:cubicBezTo>
                  <a:lnTo>
                    <a:pt x="0" y="383"/>
                  </a:lnTo>
                  <a:cubicBezTo>
                    <a:pt x="0" y="392"/>
                    <a:pt x="0" y="396"/>
                    <a:pt x="6" y="396"/>
                  </a:cubicBezTo>
                  <a:cubicBezTo>
                    <a:pt x="10" y="396"/>
                    <a:pt x="11" y="395"/>
                    <a:pt x="14" y="389"/>
                  </a:cubicBezTo>
                  <a:cubicBezTo>
                    <a:pt x="14" y="389"/>
                    <a:pt x="16" y="387"/>
                    <a:pt x="34" y="358"/>
                  </a:cubicBezTo>
                  <a:cubicBezTo>
                    <a:pt x="51" y="377"/>
                    <a:pt x="86" y="396"/>
                    <a:pt x="134" y="396"/>
                  </a:cubicBezTo>
                  <a:cubicBezTo>
                    <a:pt x="198" y="396"/>
                    <a:pt x="242" y="343"/>
                    <a:pt x="242" y="283"/>
                  </a:cubicBezTo>
                  <a:cubicBezTo>
                    <a:pt x="242" y="228"/>
                    <a:pt x="206" y="184"/>
                    <a:pt x="160" y="1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Freeform 17"/>
            <p:cNvSpPr>
              <a:spLocks noEditPoints="1"/>
            </p:cNvSpPr>
            <p:nvPr/>
          </p:nvSpPr>
          <p:spPr bwMode="auto">
            <a:xfrm>
              <a:off x="5421313" y="2951161"/>
              <a:ext cx="96838" cy="103188"/>
            </a:xfrm>
            <a:custGeom>
              <a:avLst/>
              <a:gdLst>
                <a:gd name="T0" fmla="*/ 104 w 381"/>
                <a:gd name="T1" fmla="*/ 180 h 384"/>
                <a:gd name="T2" fmla="*/ 104 w 381"/>
                <a:gd name="T3" fmla="*/ 38 h 384"/>
                <a:gd name="T4" fmla="*/ 116 w 381"/>
                <a:gd name="T5" fmla="*/ 18 h 384"/>
                <a:gd name="T6" fmla="*/ 148 w 381"/>
                <a:gd name="T7" fmla="*/ 17 h 384"/>
                <a:gd name="T8" fmla="*/ 258 w 381"/>
                <a:gd name="T9" fmla="*/ 98 h 384"/>
                <a:gd name="T10" fmla="*/ 164 w 381"/>
                <a:gd name="T11" fmla="*/ 180 h 384"/>
                <a:gd name="T12" fmla="*/ 104 w 381"/>
                <a:gd name="T13" fmla="*/ 180 h 384"/>
                <a:gd name="T14" fmla="*/ 219 w 381"/>
                <a:gd name="T15" fmla="*/ 187 h 384"/>
                <a:gd name="T16" fmla="*/ 314 w 381"/>
                <a:gd name="T17" fmla="*/ 98 h 384"/>
                <a:gd name="T18" fmla="*/ 172 w 381"/>
                <a:gd name="T19" fmla="*/ 0 h 384"/>
                <a:gd name="T20" fmla="*/ 0 w 381"/>
                <a:gd name="T21" fmla="*/ 0 h 384"/>
                <a:gd name="T22" fmla="*/ 0 w 381"/>
                <a:gd name="T23" fmla="*/ 17 h 384"/>
                <a:gd name="T24" fmla="*/ 14 w 381"/>
                <a:gd name="T25" fmla="*/ 17 h 384"/>
                <a:gd name="T26" fmla="*/ 57 w 381"/>
                <a:gd name="T27" fmla="*/ 42 h 384"/>
                <a:gd name="T28" fmla="*/ 57 w 381"/>
                <a:gd name="T29" fmla="*/ 330 h 384"/>
                <a:gd name="T30" fmla="*/ 14 w 381"/>
                <a:gd name="T31" fmla="*/ 355 h 384"/>
                <a:gd name="T32" fmla="*/ 0 w 381"/>
                <a:gd name="T33" fmla="*/ 355 h 384"/>
                <a:gd name="T34" fmla="*/ 0 w 381"/>
                <a:gd name="T35" fmla="*/ 372 h 384"/>
                <a:gd name="T36" fmla="*/ 80 w 381"/>
                <a:gd name="T37" fmla="*/ 371 h 384"/>
                <a:gd name="T38" fmla="*/ 160 w 381"/>
                <a:gd name="T39" fmla="*/ 372 h 384"/>
                <a:gd name="T40" fmla="*/ 160 w 381"/>
                <a:gd name="T41" fmla="*/ 355 h 384"/>
                <a:gd name="T42" fmla="*/ 147 w 381"/>
                <a:gd name="T43" fmla="*/ 355 h 384"/>
                <a:gd name="T44" fmla="*/ 104 w 381"/>
                <a:gd name="T45" fmla="*/ 330 h 384"/>
                <a:gd name="T46" fmla="*/ 104 w 381"/>
                <a:gd name="T47" fmla="*/ 192 h 384"/>
                <a:gd name="T48" fmla="*/ 166 w 381"/>
                <a:gd name="T49" fmla="*/ 192 h 384"/>
                <a:gd name="T50" fmla="*/ 217 w 381"/>
                <a:gd name="T51" fmla="*/ 210 h 384"/>
                <a:gd name="T52" fmla="*/ 238 w 381"/>
                <a:gd name="T53" fmla="*/ 283 h 384"/>
                <a:gd name="T54" fmla="*/ 260 w 381"/>
                <a:gd name="T55" fmla="*/ 361 h 384"/>
                <a:gd name="T56" fmla="*/ 329 w 381"/>
                <a:gd name="T57" fmla="*/ 384 h 384"/>
                <a:gd name="T58" fmla="*/ 381 w 381"/>
                <a:gd name="T59" fmla="*/ 324 h 384"/>
                <a:gd name="T60" fmla="*/ 374 w 381"/>
                <a:gd name="T61" fmla="*/ 315 h 384"/>
                <a:gd name="T62" fmla="*/ 367 w 381"/>
                <a:gd name="T63" fmla="*/ 324 h 384"/>
                <a:gd name="T64" fmla="*/ 331 w 381"/>
                <a:gd name="T65" fmla="*/ 372 h 384"/>
                <a:gd name="T66" fmla="*/ 292 w 381"/>
                <a:gd name="T67" fmla="*/ 294 h 384"/>
                <a:gd name="T68" fmla="*/ 285 w 381"/>
                <a:gd name="T69" fmla="*/ 250 h 384"/>
                <a:gd name="T70" fmla="*/ 219 w 381"/>
                <a:gd name="T71" fmla="*/ 187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81" h="384">
                  <a:moveTo>
                    <a:pt x="104" y="180"/>
                  </a:moveTo>
                  <a:lnTo>
                    <a:pt x="104" y="38"/>
                  </a:lnTo>
                  <a:cubicBezTo>
                    <a:pt x="104" y="26"/>
                    <a:pt x="104" y="19"/>
                    <a:pt x="116" y="18"/>
                  </a:cubicBezTo>
                  <a:cubicBezTo>
                    <a:pt x="121" y="17"/>
                    <a:pt x="137" y="17"/>
                    <a:pt x="148" y="17"/>
                  </a:cubicBezTo>
                  <a:cubicBezTo>
                    <a:pt x="197" y="17"/>
                    <a:pt x="258" y="19"/>
                    <a:pt x="258" y="98"/>
                  </a:cubicBezTo>
                  <a:cubicBezTo>
                    <a:pt x="258" y="136"/>
                    <a:pt x="245" y="180"/>
                    <a:pt x="164" y="180"/>
                  </a:cubicBezTo>
                  <a:lnTo>
                    <a:pt x="104" y="180"/>
                  </a:lnTo>
                  <a:close/>
                  <a:moveTo>
                    <a:pt x="219" y="187"/>
                  </a:moveTo>
                  <a:cubicBezTo>
                    <a:pt x="272" y="174"/>
                    <a:pt x="314" y="140"/>
                    <a:pt x="314" y="98"/>
                  </a:cubicBezTo>
                  <a:cubicBezTo>
                    <a:pt x="314" y="46"/>
                    <a:pt x="252" y="0"/>
                    <a:pt x="172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14" y="17"/>
                  </a:lnTo>
                  <a:cubicBezTo>
                    <a:pt x="56" y="17"/>
                    <a:pt x="57" y="23"/>
                    <a:pt x="57" y="42"/>
                  </a:cubicBezTo>
                  <a:lnTo>
                    <a:pt x="57" y="330"/>
                  </a:lnTo>
                  <a:cubicBezTo>
                    <a:pt x="57" y="349"/>
                    <a:pt x="56" y="355"/>
                    <a:pt x="14" y="355"/>
                  </a:cubicBezTo>
                  <a:lnTo>
                    <a:pt x="0" y="355"/>
                  </a:lnTo>
                  <a:lnTo>
                    <a:pt x="0" y="372"/>
                  </a:lnTo>
                  <a:cubicBezTo>
                    <a:pt x="20" y="371"/>
                    <a:pt x="59" y="371"/>
                    <a:pt x="80" y="371"/>
                  </a:cubicBezTo>
                  <a:cubicBezTo>
                    <a:pt x="101" y="371"/>
                    <a:pt x="140" y="371"/>
                    <a:pt x="160" y="372"/>
                  </a:cubicBezTo>
                  <a:lnTo>
                    <a:pt x="160" y="355"/>
                  </a:lnTo>
                  <a:lnTo>
                    <a:pt x="147" y="355"/>
                  </a:lnTo>
                  <a:cubicBezTo>
                    <a:pt x="105" y="355"/>
                    <a:pt x="104" y="349"/>
                    <a:pt x="104" y="330"/>
                  </a:cubicBezTo>
                  <a:lnTo>
                    <a:pt x="104" y="192"/>
                  </a:lnTo>
                  <a:lnTo>
                    <a:pt x="166" y="192"/>
                  </a:lnTo>
                  <a:cubicBezTo>
                    <a:pt x="175" y="192"/>
                    <a:pt x="198" y="192"/>
                    <a:pt x="217" y="210"/>
                  </a:cubicBezTo>
                  <a:cubicBezTo>
                    <a:pt x="238" y="230"/>
                    <a:pt x="238" y="247"/>
                    <a:pt x="238" y="283"/>
                  </a:cubicBezTo>
                  <a:cubicBezTo>
                    <a:pt x="238" y="319"/>
                    <a:pt x="238" y="341"/>
                    <a:pt x="260" y="361"/>
                  </a:cubicBezTo>
                  <a:cubicBezTo>
                    <a:pt x="282" y="381"/>
                    <a:pt x="312" y="384"/>
                    <a:pt x="329" y="384"/>
                  </a:cubicBezTo>
                  <a:cubicBezTo>
                    <a:pt x="371" y="384"/>
                    <a:pt x="381" y="340"/>
                    <a:pt x="381" y="324"/>
                  </a:cubicBezTo>
                  <a:cubicBezTo>
                    <a:pt x="381" y="321"/>
                    <a:pt x="381" y="315"/>
                    <a:pt x="374" y="315"/>
                  </a:cubicBezTo>
                  <a:cubicBezTo>
                    <a:pt x="368" y="315"/>
                    <a:pt x="368" y="320"/>
                    <a:pt x="367" y="324"/>
                  </a:cubicBezTo>
                  <a:cubicBezTo>
                    <a:pt x="364" y="362"/>
                    <a:pt x="345" y="372"/>
                    <a:pt x="331" y="372"/>
                  </a:cubicBezTo>
                  <a:cubicBezTo>
                    <a:pt x="304" y="372"/>
                    <a:pt x="300" y="344"/>
                    <a:pt x="292" y="294"/>
                  </a:cubicBezTo>
                  <a:lnTo>
                    <a:pt x="285" y="250"/>
                  </a:lnTo>
                  <a:cubicBezTo>
                    <a:pt x="275" y="215"/>
                    <a:pt x="249" y="197"/>
                    <a:pt x="219" y="18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Freeform 18"/>
            <p:cNvSpPr>
              <a:spLocks/>
            </p:cNvSpPr>
            <p:nvPr/>
          </p:nvSpPr>
          <p:spPr bwMode="auto">
            <a:xfrm>
              <a:off x="5530850" y="2954336"/>
              <a:ext cx="46038" cy="96838"/>
            </a:xfrm>
            <a:custGeom>
              <a:avLst/>
              <a:gdLst>
                <a:gd name="T0" fmla="*/ 112 w 180"/>
                <a:gd name="T1" fmla="*/ 14 h 363"/>
                <a:gd name="T2" fmla="*/ 100 w 180"/>
                <a:gd name="T3" fmla="*/ 0 h 363"/>
                <a:gd name="T4" fmla="*/ 0 w 180"/>
                <a:gd name="T5" fmla="*/ 35 h 363"/>
                <a:gd name="T6" fmla="*/ 0 w 180"/>
                <a:gd name="T7" fmla="*/ 52 h 363"/>
                <a:gd name="T8" fmla="*/ 72 w 180"/>
                <a:gd name="T9" fmla="*/ 38 h 363"/>
                <a:gd name="T10" fmla="*/ 72 w 180"/>
                <a:gd name="T11" fmla="*/ 320 h 363"/>
                <a:gd name="T12" fmla="*/ 21 w 180"/>
                <a:gd name="T13" fmla="*/ 346 h 363"/>
                <a:gd name="T14" fmla="*/ 4 w 180"/>
                <a:gd name="T15" fmla="*/ 346 h 363"/>
                <a:gd name="T16" fmla="*/ 4 w 180"/>
                <a:gd name="T17" fmla="*/ 363 h 363"/>
                <a:gd name="T18" fmla="*/ 92 w 180"/>
                <a:gd name="T19" fmla="*/ 362 h 363"/>
                <a:gd name="T20" fmla="*/ 180 w 180"/>
                <a:gd name="T21" fmla="*/ 363 h 363"/>
                <a:gd name="T22" fmla="*/ 180 w 180"/>
                <a:gd name="T23" fmla="*/ 346 h 363"/>
                <a:gd name="T24" fmla="*/ 163 w 180"/>
                <a:gd name="T25" fmla="*/ 346 h 363"/>
                <a:gd name="T26" fmla="*/ 112 w 180"/>
                <a:gd name="T27" fmla="*/ 320 h 363"/>
                <a:gd name="T28" fmla="*/ 112 w 180"/>
                <a:gd name="T29" fmla="*/ 14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0" h="363">
                  <a:moveTo>
                    <a:pt x="112" y="14"/>
                  </a:moveTo>
                  <a:cubicBezTo>
                    <a:pt x="112" y="1"/>
                    <a:pt x="112" y="0"/>
                    <a:pt x="100" y="0"/>
                  </a:cubicBezTo>
                  <a:cubicBezTo>
                    <a:pt x="66" y="35"/>
                    <a:pt x="18" y="35"/>
                    <a:pt x="0" y="35"/>
                  </a:cubicBezTo>
                  <a:lnTo>
                    <a:pt x="0" y="52"/>
                  </a:lnTo>
                  <a:cubicBezTo>
                    <a:pt x="11" y="52"/>
                    <a:pt x="43" y="52"/>
                    <a:pt x="72" y="38"/>
                  </a:cubicBezTo>
                  <a:lnTo>
                    <a:pt x="72" y="320"/>
                  </a:lnTo>
                  <a:cubicBezTo>
                    <a:pt x="72" y="340"/>
                    <a:pt x="70" y="346"/>
                    <a:pt x="21" y="346"/>
                  </a:cubicBezTo>
                  <a:lnTo>
                    <a:pt x="4" y="346"/>
                  </a:lnTo>
                  <a:lnTo>
                    <a:pt x="4" y="363"/>
                  </a:lnTo>
                  <a:cubicBezTo>
                    <a:pt x="23" y="362"/>
                    <a:pt x="70" y="362"/>
                    <a:pt x="92" y="362"/>
                  </a:cubicBezTo>
                  <a:cubicBezTo>
                    <a:pt x="114" y="362"/>
                    <a:pt x="161" y="362"/>
                    <a:pt x="180" y="363"/>
                  </a:cubicBezTo>
                  <a:lnTo>
                    <a:pt x="180" y="346"/>
                  </a:lnTo>
                  <a:lnTo>
                    <a:pt x="163" y="346"/>
                  </a:lnTo>
                  <a:cubicBezTo>
                    <a:pt x="114" y="346"/>
                    <a:pt x="112" y="340"/>
                    <a:pt x="112" y="320"/>
                  </a:cubicBezTo>
                  <a:lnTo>
                    <a:pt x="112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Oval 19"/>
            <p:cNvSpPr>
              <a:spLocks noChangeArrowheads="1"/>
            </p:cNvSpPr>
            <p:nvPr/>
          </p:nvSpPr>
          <p:spPr bwMode="auto">
            <a:xfrm>
              <a:off x="4173538" y="2965448"/>
              <a:ext cx="69850" cy="71438"/>
            </a:xfrm>
            <a:prstGeom prst="ellips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Line 20"/>
            <p:cNvSpPr>
              <a:spLocks noChangeShapeType="1"/>
            </p:cNvSpPr>
            <p:nvPr/>
          </p:nvSpPr>
          <p:spPr bwMode="auto">
            <a:xfrm>
              <a:off x="4208463" y="2963861"/>
              <a:ext cx="0" cy="74613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Line 21"/>
            <p:cNvSpPr>
              <a:spLocks noChangeShapeType="1"/>
            </p:cNvSpPr>
            <p:nvPr/>
          </p:nvSpPr>
          <p:spPr bwMode="auto">
            <a:xfrm flipH="1">
              <a:off x="4171950" y="3001961"/>
              <a:ext cx="73025" cy="0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22"/>
            <p:cNvSpPr>
              <a:spLocks/>
            </p:cNvSpPr>
            <p:nvPr/>
          </p:nvSpPr>
          <p:spPr bwMode="auto">
            <a:xfrm>
              <a:off x="3157538" y="2681286"/>
              <a:ext cx="419100" cy="188913"/>
            </a:xfrm>
            <a:custGeom>
              <a:avLst/>
              <a:gdLst>
                <a:gd name="T0" fmla="*/ 0 w 1643"/>
                <a:gd name="T1" fmla="*/ 709 h 709"/>
                <a:gd name="T2" fmla="*/ 0 w 1643"/>
                <a:gd name="T3" fmla="*/ 0 h 709"/>
                <a:gd name="T4" fmla="*/ 1643 w 1643"/>
                <a:gd name="T5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3" h="709">
                  <a:moveTo>
                    <a:pt x="0" y="709"/>
                  </a:moveTo>
                  <a:lnTo>
                    <a:pt x="0" y="0"/>
                  </a:lnTo>
                  <a:lnTo>
                    <a:pt x="1643" y="0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23"/>
            <p:cNvSpPr>
              <a:spLocks/>
            </p:cNvSpPr>
            <p:nvPr/>
          </p:nvSpPr>
          <p:spPr bwMode="auto">
            <a:xfrm>
              <a:off x="3562350" y="2660648"/>
              <a:ext cx="19050" cy="42863"/>
            </a:xfrm>
            <a:custGeom>
              <a:avLst/>
              <a:gdLst>
                <a:gd name="T0" fmla="*/ 0 w 75"/>
                <a:gd name="T1" fmla="*/ 0 h 160"/>
                <a:gd name="T2" fmla="*/ 75 w 75"/>
                <a:gd name="T3" fmla="*/ 80 h 160"/>
                <a:gd name="T4" fmla="*/ 0 w 75"/>
                <a:gd name="T5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160">
                  <a:moveTo>
                    <a:pt x="0" y="0"/>
                  </a:moveTo>
                  <a:cubicBezTo>
                    <a:pt x="5" y="30"/>
                    <a:pt x="60" y="75"/>
                    <a:pt x="75" y="80"/>
                  </a:cubicBezTo>
                  <a:cubicBezTo>
                    <a:pt x="60" y="85"/>
                    <a:pt x="5" y="130"/>
                    <a:pt x="0" y="16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Line 24"/>
            <p:cNvSpPr>
              <a:spLocks noChangeShapeType="1"/>
            </p:cNvSpPr>
            <p:nvPr/>
          </p:nvSpPr>
          <p:spPr bwMode="auto">
            <a:xfrm flipV="1">
              <a:off x="3121025" y="2738436"/>
              <a:ext cx="73025" cy="74613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8" name="Rectangle 25"/>
            <p:cNvSpPr>
              <a:spLocks noChangeArrowheads="1"/>
            </p:cNvSpPr>
            <p:nvPr/>
          </p:nvSpPr>
          <p:spPr bwMode="auto">
            <a:xfrm>
              <a:off x="3582988" y="2587623"/>
              <a:ext cx="361950" cy="188913"/>
            </a:xfrm>
            <a:prstGeom prst="rect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9" name="Freeform 26"/>
            <p:cNvSpPr>
              <a:spLocks/>
            </p:cNvSpPr>
            <p:nvPr/>
          </p:nvSpPr>
          <p:spPr bwMode="auto">
            <a:xfrm>
              <a:off x="3706813" y="2616198"/>
              <a:ext cx="69850" cy="131763"/>
            </a:xfrm>
            <a:custGeom>
              <a:avLst/>
              <a:gdLst>
                <a:gd name="T0" fmla="*/ 171 w 272"/>
                <a:gd name="T1" fmla="*/ 166 h 496"/>
                <a:gd name="T2" fmla="*/ 218 w 272"/>
                <a:gd name="T3" fmla="*/ 166 h 496"/>
                <a:gd name="T4" fmla="*/ 234 w 272"/>
                <a:gd name="T5" fmla="*/ 155 h 496"/>
                <a:gd name="T6" fmla="*/ 219 w 272"/>
                <a:gd name="T7" fmla="*/ 149 h 496"/>
                <a:gd name="T8" fmla="*/ 174 w 272"/>
                <a:gd name="T9" fmla="*/ 149 h 496"/>
                <a:gd name="T10" fmla="*/ 186 w 272"/>
                <a:gd name="T11" fmla="*/ 87 h 496"/>
                <a:gd name="T12" fmla="*/ 199 w 272"/>
                <a:gd name="T13" fmla="*/ 31 h 496"/>
                <a:gd name="T14" fmla="*/ 224 w 272"/>
                <a:gd name="T15" fmla="*/ 12 h 496"/>
                <a:gd name="T16" fmla="*/ 251 w 272"/>
                <a:gd name="T17" fmla="*/ 22 h 496"/>
                <a:gd name="T18" fmla="*/ 222 w 272"/>
                <a:gd name="T19" fmla="*/ 51 h 496"/>
                <a:gd name="T20" fmla="*/ 242 w 272"/>
                <a:gd name="T21" fmla="*/ 70 h 496"/>
                <a:gd name="T22" fmla="*/ 272 w 272"/>
                <a:gd name="T23" fmla="*/ 38 h 496"/>
                <a:gd name="T24" fmla="*/ 224 w 272"/>
                <a:gd name="T25" fmla="*/ 0 h 496"/>
                <a:gd name="T26" fmla="*/ 155 w 272"/>
                <a:gd name="T27" fmla="*/ 64 h 496"/>
                <a:gd name="T28" fmla="*/ 137 w 272"/>
                <a:gd name="T29" fmla="*/ 149 h 496"/>
                <a:gd name="T30" fmla="*/ 99 w 272"/>
                <a:gd name="T31" fmla="*/ 149 h 496"/>
                <a:gd name="T32" fmla="*/ 83 w 272"/>
                <a:gd name="T33" fmla="*/ 160 h 496"/>
                <a:gd name="T34" fmla="*/ 98 w 272"/>
                <a:gd name="T35" fmla="*/ 166 h 496"/>
                <a:gd name="T36" fmla="*/ 134 w 272"/>
                <a:gd name="T37" fmla="*/ 166 h 496"/>
                <a:gd name="T38" fmla="*/ 93 w 272"/>
                <a:gd name="T39" fmla="*/ 382 h 496"/>
                <a:gd name="T40" fmla="*/ 46 w 272"/>
                <a:gd name="T41" fmla="*/ 484 h 496"/>
                <a:gd name="T42" fmla="*/ 20 w 272"/>
                <a:gd name="T43" fmla="*/ 475 h 496"/>
                <a:gd name="T44" fmla="*/ 50 w 272"/>
                <a:gd name="T45" fmla="*/ 445 h 496"/>
                <a:gd name="T46" fmla="*/ 29 w 272"/>
                <a:gd name="T47" fmla="*/ 426 h 496"/>
                <a:gd name="T48" fmla="*/ 0 w 272"/>
                <a:gd name="T49" fmla="*/ 459 h 496"/>
                <a:gd name="T50" fmla="*/ 46 w 272"/>
                <a:gd name="T51" fmla="*/ 496 h 496"/>
                <a:gd name="T52" fmla="*/ 108 w 272"/>
                <a:gd name="T53" fmla="*/ 443 h 496"/>
                <a:gd name="T54" fmla="*/ 138 w 272"/>
                <a:gd name="T55" fmla="*/ 339 h 496"/>
                <a:gd name="T56" fmla="*/ 171 w 272"/>
                <a:gd name="T57" fmla="*/ 16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2" h="496">
                  <a:moveTo>
                    <a:pt x="171" y="166"/>
                  </a:moveTo>
                  <a:lnTo>
                    <a:pt x="218" y="166"/>
                  </a:lnTo>
                  <a:cubicBezTo>
                    <a:pt x="229" y="166"/>
                    <a:pt x="234" y="166"/>
                    <a:pt x="234" y="155"/>
                  </a:cubicBezTo>
                  <a:cubicBezTo>
                    <a:pt x="234" y="149"/>
                    <a:pt x="229" y="149"/>
                    <a:pt x="219" y="149"/>
                  </a:cubicBezTo>
                  <a:lnTo>
                    <a:pt x="174" y="149"/>
                  </a:lnTo>
                  <a:lnTo>
                    <a:pt x="186" y="87"/>
                  </a:lnTo>
                  <a:cubicBezTo>
                    <a:pt x="188" y="76"/>
                    <a:pt x="195" y="37"/>
                    <a:pt x="199" y="31"/>
                  </a:cubicBezTo>
                  <a:cubicBezTo>
                    <a:pt x="204" y="20"/>
                    <a:pt x="213" y="12"/>
                    <a:pt x="224" y="12"/>
                  </a:cubicBezTo>
                  <a:cubicBezTo>
                    <a:pt x="226" y="12"/>
                    <a:pt x="241" y="12"/>
                    <a:pt x="251" y="22"/>
                  </a:cubicBezTo>
                  <a:cubicBezTo>
                    <a:pt x="227" y="24"/>
                    <a:pt x="222" y="43"/>
                    <a:pt x="222" y="51"/>
                  </a:cubicBezTo>
                  <a:cubicBezTo>
                    <a:pt x="222" y="64"/>
                    <a:pt x="231" y="70"/>
                    <a:pt x="242" y="70"/>
                  </a:cubicBezTo>
                  <a:cubicBezTo>
                    <a:pt x="256" y="70"/>
                    <a:pt x="272" y="58"/>
                    <a:pt x="272" y="38"/>
                  </a:cubicBezTo>
                  <a:cubicBezTo>
                    <a:pt x="272" y="13"/>
                    <a:pt x="247" y="0"/>
                    <a:pt x="224" y="0"/>
                  </a:cubicBezTo>
                  <a:cubicBezTo>
                    <a:pt x="206" y="0"/>
                    <a:pt x="171" y="10"/>
                    <a:pt x="155" y="64"/>
                  </a:cubicBezTo>
                  <a:cubicBezTo>
                    <a:pt x="152" y="75"/>
                    <a:pt x="150" y="81"/>
                    <a:pt x="137" y="149"/>
                  </a:cubicBezTo>
                  <a:lnTo>
                    <a:pt x="99" y="149"/>
                  </a:lnTo>
                  <a:cubicBezTo>
                    <a:pt x="89" y="149"/>
                    <a:pt x="83" y="149"/>
                    <a:pt x="83" y="160"/>
                  </a:cubicBezTo>
                  <a:cubicBezTo>
                    <a:pt x="83" y="166"/>
                    <a:pt x="88" y="166"/>
                    <a:pt x="98" y="166"/>
                  </a:cubicBezTo>
                  <a:lnTo>
                    <a:pt x="134" y="166"/>
                  </a:lnTo>
                  <a:lnTo>
                    <a:pt x="93" y="382"/>
                  </a:lnTo>
                  <a:cubicBezTo>
                    <a:pt x="84" y="435"/>
                    <a:pt x="74" y="484"/>
                    <a:pt x="46" y="484"/>
                  </a:cubicBezTo>
                  <a:cubicBezTo>
                    <a:pt x="44" y="484"/>
                    <a:pt x="30" y="484"/>
                    <a:pt x="20" y="475"/>
                  </a:cubicBezTo>
                  <a:cubicBezTo>
                    <a:pt x="45" y="473"/>
                    <a:pt x="50" y="453"/>
                    <a:pt x="50" y="445"/>
                  </a:cubicBezTo>
                  <a:cubicBezTo>
                    <a:pt x="50" y="432"/>
                    <a:pt x="40" y="426"/>
                    <a:pt x="29" y="426"/>
                  </a:cubicBezTo>
                  <a:cubicBezTo>
                    <a:pt x="15" y="426"/>
                    <a:pt x="0" y="438"/>
                    <a:pt x="0" y="459"/>
                  </a:cubicBezTo>
                  <a:cubicBezTo>
                    <a:pt x="0" y="483"/>
                    <a:pt x="24" y="496"/>
                    <a:pt x="46" y="496"/>
                  </a:cubicBezTo>
                  <a:cubicBezTo>
                    <a:pt x="76" y="496"/>
                    <a:pt x="98" y="464"/>
                    <a:pt x="108" y="443"/>
                  </a:cubicBezTo>
                  <a:cubicBezTo>
                    <a:pt x="125" y="409"/>
                    <a:pt x="137" y="343"/>
                    <a:pt x="138" y="339"/>
                  </a:cubicBezTo>
                  <a:lnTo>
                    <a:pt x="171" y="16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0" name="Freeform 27"/>
            <p:cNvSpPr>
              <a:spLocks/>
            </p:cNvSpPr>
            <p:nvPr/>
          </p:nvSpPr>
          <p:spPr bwMode="auto">
            <a:xfrm>
              <a:off x="3773488" y="2670173"/>
              <a:ext cx="42863" cy="69850"/>
            </a:xfrm>
            <a:custGeom>
              <a:avLst/>
              <a:gdLst>
                <a:gd name="T0" fmla="*/ 91 w 169"/>
                <a:gd name="T1" fmla="*/ 184 h 265"/>
                <a:gd name="T2" fmla="*/ 121 w 169"/>
                <a:gd name="T3" fmla="*/ 159 h 265"/>
                <a:gd name="T4" fmla="*/ 169 w 169"/>
                <a:gd name="T5" fmla="*/ 78 h 265"/>
                <a:gd name="T6" fmla="*/ 79 w 169"/>
                <a:gd name="T7" fmla="*/ 0 h 265"/>
                <a:gd name="T8" fmla="*/ 0 w 169"/>
                <a:gd name="T9" fmla="*/ 72 h 265"/>
                <a:gd name="T10" fmla="*/ 21 w 169"/>
                <a:gd name="T11" fmla="*/ 94 h 265"/>
                <a:gd name="T12" fmla="*/ 42 w 169"/>
                <a:gd name="T13" fmla="*/ 73 h 265"/>
                <a:gd name="T14" fmla="*/ 17 w 169"/>
                <a:gd name="T15" fmla="*/ 53 h 265"/>
                <a:gd name="T16" fmla="*/ 75 w 169"/>
                <a:gd name="T17" fmla="*/ 13 h 265"/>
                <a:gd name="T18" fmla="*/ 131 w 169"/>
                <a:gd name="T19" fmla="*/ 78 h 265"/>
                <a:gd name="T20" fmla="*/ 55 w 169"/>
                <a:gd name="T21" fmla="*/ 198 h 265"/>
                <a:gd name="T22" fmla="*/ 5 w 169"/>
                <a:gd name="T23" fmla="*/ 250 h 265"/>
                <a:gd name="T24" fmla="*/ 0 w 169"/>
                <a:gd name="T25" fmla="*/ 265 h 265"/>
                <a:gd name="T26" fmla="*/ 157 w 169"/>
                <a:gd name="T27" fmla="*/ 265 h 265"/>
                <a:gd name="T28" fmla="*/ 169 w 169"/>
                <a:gd name="T29" fmla="*/ 194 h 265"/>
                <a:gd name="T30" fmla="*/ 156 w 169"/>
                <a:gd name="T31" fmla="*/ 194 h 265"/>
                <a:gd name="T32" fmla="*/ 147 w 169"/>
                <a:gd name="T33" fmla="*/ 229 h 265"/>
                <a:gd name="T34" fmla="*/ 108 w 169"/>
                <a:gd name="T35" fmla="*/ 233 h 265"/>
                <a:gd name="T36" fmla="*/ 37 w 169"/>
                <a:gd name="T37" fmla="*/ 233 h 265"/>
                <a:gd name="T38" fmla="*/ 91 w 169"/>
                <a:gd name="T39" fmla="*/ 18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9" h="265">
                  <a:moveTo>
                    <a:pt x="91" y="184"/>
                  </a:moveTo>
                  <a:cubicBezTo>
                    <a:pt x="97" y="178"/>
                    <a:pt x="114" y="165"/>
                    <a:pt x="121" y="159"/>
                  </a:cubicBezTo>
                  <a:cubicBezTo>
                    <a:pt x="145" y="137"/>
                    <a:pt x="169" y="115"/>
                    <a:pt x="169" y="78"/>
                  </a:cubicBezTo>
                  <a:cubicBezTo>
                    <a:pt x="169" y="31"/>
                    <a:pt x="129" y="0"/>
                    <a:pt x="79" y="0"/>
                  </a:cubicBezTo>
                  <a:cubicBezTo>
                    <a:pt x="31" y="0"/>
                    <a:pt x="0" y="37"/>
                    <a:pt x="0" y="72"/>
                  </a:cubicBezTo>
                  <a:cubicBezTo>
                    <a:pt x="0" y="92"/>
                    <a:pt x="15" y="94"/>
                    <a:pt x="21" y="94"/>
                  </a:cubicBezTo>
                  <a:cubicBezTo>
                    <a:pt x="29" y="94"/>
                    <a:pt x="42" y="88"/>
                    <a:pt x="42" y="73"/>
                  </a:cubicBezTo>
                  <a:cubicBezTo>
                    <a:pt x="42" y="53"/>
                    <a:pt x="22" y="53"/>
                    <a:pt x="17" y="53"/>
                  </a:cubicBezTo>
                  <a:cubicBezTo>
                    <a:pt x="28" y="23"/>
                    <a:pt x="55" y="13"/>
                    <a:pt x="75" y="13"/>
                  </a:cubicBezTo>
                  <a:cubicBezTo>
                    <a:pt x="112" y="13"/>
                    <a:pt x="131" y="45"/>
                    <a:pt x="131" y="78"/>
                  </a:cubicBezTo>
                  <a:cubicBezTo>
                    <a:pt x="131" y="120"/>
                    <a:pt x="102" y="150"/>
                    <a:pt x="55" y="198"/>
                  </a:cubicBezTo>
                  <a:lnTo>
                    <a:pt x="5" y="250"/>
                  </a:lnTo>
                  <a:cubicBezTo>
                    <a:pt x="0" y="255"/>
                    <a:pt x="0" y="255"/>
                    <a:pt x="0" y="265"/>
                  </a:cubicBezTo>
                  <a:lnTo>
                    <a:pt x="157" y="265"/>
                  </a:lnTo>
                  <a:lnTo>
                    <a:pt x="169" y="194"/>
                  </a:lnTo>
                  <a:lnTo>
                    <a:pt x="156" y="194"/>
                  </a:lnTo>
                  <a:cubicBezTo>
                    <a:pt x="155" y="202"/>
                    <a:pt x="152" y="222"/>
                    <a:pt x="147" y="229"/>
                  </a:cubicBezTo>
                  <a:cubicBezTo>
                    <a:pt x="145" y="233"/>
                    <a:pt x="115" y="233"/>
                    <a:pt x="108" y="233"/>
                  </a:cubicBezTo>
                  <a:lnTo>
                    <a:pt x="37" y="233"/>
                  </a:lnTo>
                  <a:lnTo>
                    <a:pt x="91" y="18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1" name="Freeform 28"/>
            <p:cNvSpPr>
              <a:spLocks/>
            </p:cNvSpPr>
            <p:nvPr/>
          </p:nvSpPr>
          <p:spPr bwMode="auto">
            <a:xfrm>
              <a:off x="3944938" y="2681286"/>
              <a:ext cx="263525" cy="274638"/>
            </a:xfrm>
            <a:custGeom>
              <a:avLst/>
              <a:gdLst>
                <a:gd name="T0" fmla="*/ 0 w 1033"/>
                <a:gd name="T1" fmla="*/ 0 h 1035"/>
                <a:gd name="T2" fmla="*/ 1033 w 1033"/>
                <a:gd name="T3" fmla="*/ 0 h 1035"/>
                <a:gd name="T4" fmla="*/ 1033 w 1033"/>
                <a:gd name="T5" fmla="*/ 1035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3" h="1035">
                  <a:moveTo>
                    <a:pt x="0" y="0"/>
                  </a:moveTo>
                  <a:lnTo>
                    <a:pt x="1033" y="0"/>
                  </a:lnTo>
                  <a:lnTo>
                    <a:pt x="1033" y="1035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2" name="Freeform 29"/>
            <p:cNvSpPr>
              <a:spLocks/>
            </p:cNvSpPr>
            <p:nvPr/>
          </p:nvSpPr>
          <p:spPr bwMode="auto">
            <a:xfrm>
              <a:off x="4187825" y="2940048"/>
              <a:ext cx="41275" cy="20638"/>
            </a:xfrm>
            <a:custGeom>
              <a:avLst/>
              <a:gdLst>
                <a:gd name="T0" fmla="*/ 160 w 160"/>
                <a:gd name="T1" fmla="*/ 0 h 75"/>
                <a:gd name="T2" fmla="*/ 80 w 160"/>
                <a:gd name="T3" fmla="*/ 75 h 75"/>
                <a:gd name="T4" fmla="*/ 0 w 160"/>
                <a:gd name="T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0" h="75">
                  <a:moveTo>
                    <a:pt x="160" y="0"/>
                  </a:moveTo>
                  <a:cubicBezTo>
                    <a:pt x="130" y="5"/>
                    <a:pt x="85" y="60"/>
                    <a:pt x="80" y="75"/>
                  </a:cubicBezTo>
                  <a:cubicBezTo>
                    <a:pt x="75" y="60"/>
                    <a:pt x="30" y="5"/>
                    <a:pt x="0" y="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3" name="Line 30"/>
            <p:cNvSpPr>
              <a:spLocks noChangeShapeType="1"/>
            </p:cNvSpPr>
            <p:nvPr/>
          </p:nvSpPr>
          <p:spPr bwMode="auto">
            <a:xfrm flipH="1">
              <a:off x="3995738" y="3001961"/>
              <a:ext cx="176213" cy="0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4" name="Freeform 31"/>
            <p:cNvSpPr>
              <a:spLocks/>
            </p:cNvSpPr>
            <p:nvPr/>
          </p:nvSpPr>
          <p:spPr bwMode="auto">
            <a:xfrm>
              <a:off x="3992563" y="2979736"/>
              <a:ext cx="19050" cy="42863"/>
            </a:xfrm>
            <a:custGeom>
              <a:avLst/>
              <a:gdLst>
                <a:gd name="T0" fmla="*/ 75 w 75"/>
                <a:gd name="T1" fmla="*/ 160 h 160"/>
                <a:gd name="T2" fmla="*/ 0 w 75"/>
                <a:gd name="T3" fmla="*/ 80 h 160"/>
                <a:gd name="T4" fmla="*/ 75 w 75"/>
                <a:gd name="T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160">
                  <a:moveTo>
                    <a:pt x="75" y="160"/>
                  </a:moveTo>
                  <a:cubicBezTo>
                    <a:pt x="70" y="130"/>
                    <a:pt x="15" y="85"/>
                    <a:pt x="0" y="80"/>
                  </a:cubicBezTo>
                  <a:cubicBezTo>
                    <a:pt x="15" y="75"/>
                    <a:pt x="70" y="30"/>
                    <a:pt x="75" y="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5" name="Freeform 32"/>
            <p:cNvSpPr>
              <a:spLocks/>
            </p:cNvSpPr>
            <p:nvPr/>
          </p:nvSpPr>
          <p:spPr bwMode="auto">
            <a:xfrm>
              <a:off x="5238750" y="2681286"/>
              <a:ext cx="330200" cy="188913"/>
            </a:xfrm>
            <a:custGeom>
              <a:avLst/>
              <a:gdLst>
                <a:gd name="T0" fmla="*/ 0 w 1288"/>
                <a:gd name="T1" fmla="*/ 709 h 709"/>
                <a:gd name="T2" fmla="*/ 0 w 1288"/>
                <a:gd name="T3" fmla="*/ 0 h 709"/>
                <a:gd name="T4" fmla="*/ 1288 w 1288"/>
                <a:gd name="T5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88" h="709">
                  <a:moveTo>
                    <a:pt x="0" y="709"/>
                  </a:moveTo>
                  <a:lnTo>
                    <a:pt x="0" y="0"/>
                  </a:lnTo>
                  <a:lnTo>
                    <a:pt x="1288" y="0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6" name="Freeform 33"/>
            <p:cNvSpPr>
              <a:spLocks/>
            </p:cNvSpPr>
            <p:nvPr/>
          </p:nvSpPr>
          <p:spPr bwMode="auto">
            <a:xfrm>
              <a:off x="5553075" y="2660648"/>
              <a:ext cx="19050" cy="42863"/>
            </a:xfrm>
            <a:custGeom>
              <a:avLst/>
              <a:gdLst>
                <a:gd name="T0" fmla="*/ 0 w 74"/>
                <a:gd name="T1" fmla="*/ 0 h 160"/>
                <a:gd name="T2" fmla="*/ 74 w 74"/>
                <a:gd name="T3" fmla="*/ 80 h 160"/>
                <a:gd name="T4" fmla="*/ 0 w 74"/>
                <a:gd name="T5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160">
                  <a:moveTo>
                    <a:pt x="0" y="0"/>
                  </a:moveTo>
                  <a:cubicBezTo>
                    <a:pt x="5" y="30"/>
                    <a:pt x="59" y="75"/>
                    <a:pt x="74" y="80"/>
                  </a:cubicBezTo>
                  <a:cubicBezTo>
                    <a:pt x="59" y="85"/>
                    <a:pt x="5" y="130"/>
                    <a:pt x="0" y="16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7" name="Line 34"/>
            <p:cNvSpPr>
              <a:spLocks noChangeShapeType="1"/>
            </p:cNvSpPr>
            <p:nvPr/>
          </p:nvSpPr>
          <p:spPr bwMode="auto">
            <a:xfrm flipV="1">
              <a:off x="5202238" y="2738436"/>
              <a:ext cx="73025" cy="74613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8" name="Rectangle 35"/>
            <p:cNvSpPr>
              <a:spLocks noChangeArrowheads="1"/>
            </p:cNvSpPr>
            <p:nvPr/>
          </p:nvSpPr>
          <p:spPr bwMode="auto">
            <a:xfrm>
              <a:off x="5573713" y="2587623"/>
              <a:ext cx="361950" cy="188913"/>
            </a:xfrm>
            <a:prstGeom prst="rect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9" name="Freeform 36"/>
            <p:cNvSpPr>
              <a:spLocks/>
            </p:cNvSpPr>
            <p:nvPr/>
          </p:nvSpPr>
          <p:spPr bwMode="auto">
            <a:xfrm>
              <a:off x="5707063" y="2616198"/>
              <a:ext cx="69850" cy="131763"/>
            </a:xfrm>
            <a:custGeom>
              <a:avLst/>
              <a:gdLst>
                <a:gd name="T0" fmla="*/ 172 w 272"/>
                <a:gd name="T1" fmla="*/ 166 h 496"/>
                <a:gd name="T2" fmla="*/ 218 w 272"/>
                <a:gd name="T3" fmla="*/ 166 h 496"/>
                <a:gd name="T4" fmla="*/ 235 w 272"/>
                <a:gd name="T5" fmla="*/ 155 h 496"/>
                <a:gd name="T6" fmla="*/ 220 w 272"/>
                <a:gd name="T7" fmla="*/ 149 h 496"/>
                <a:gd name="T8" fmla="*/ 175 w 272"/>
                <a:gd name="T9" fmla="*/ 149 h 496"/>
                <a:gd name="T10" fmla="*/ 186 w 272"/>
                <a:gd name="T11" fmla="*/ 87 h 496"/>
                <a:gd name="T12" fmla="*/ 199 w 272"/>
                <a:gd name="T13" fmla="*/ 31 h 496"/>
                <a:gd name="T14" fmla="*/ 225 w 272"/>
                <a:gd name="T15" fmla="*/ 12 h 496"/>
                <a:gd name="T16" fmla="*/ 252 w 272"/>
                <a:gd name="T17" fmla="*/ 22 h 496"/>
                <a:gd name="T18" fmla="*/ 222 w 272"/>
                <a:gd name="T19" fmla="*/ 51 h 496"/>
                <a:gd name="T20" fmla="*/ 243 w 272"/>
                <a:gd name="T21" fmla="*/ 70 h 496"/>
                <a:gd name="T22" fmla="*/ 272 w 272"/>
                <a:gd name="T23" fmla="*/ 38 h 496"/>
                <a:gd name="T24" fmla="*/ 225 w 272"/>
                <a:gd name="T25" fmla="*/ 0 h 496"/>
                <a:gd name="T26" fmla="*/ 156 w 272"/>
                <a:gd name="T27" fmla="*/ 64 h 496"/>
                <a:gd name="T28" fmla="*/ 138 w 272"/>
                <a:gd name="T29" fmla="*/ 149 h 496"/>
                <a:gd name="T30" fmla="*/ 100 w 272"/>
                <a:gd name="T31" fmla="*/ 149 h 496"/>
                <a:gd name="T32" fmla="*/ 84 w 272"/>
                <a:gd name="T33" fmla="*/ 160 h 496"/>
                <a:gd name="T34" fmla="*/ 99 w 272"/>
                <a:gd name="T35" fmla="*/ 166 h 496"/>
                <a:gd name="T36" fmla="*/ 135 w 272"/>
                <a:gd name="T37" fmla="*/ 166 h 496"/>
                <a:gd name="T38" fmla="*/ 94 w 272"/>
                <a:gd name="T39" fmla="*/ 382 h 496"/>
                <a:gd name="T40" fmla="*/ 47 w 272"/>
                <a:gd name="T41" fmla="*/ 484 h 496"/>
                <a:gd name="T42" fmla="*/ 21 w 272"/>
                <a:gd name="T43" fmla="*/ 475 h 496"/>
                <a:gd name="T44" fmla="*/ 50 w 272"/>
                <a:gd name="T45" fmla="*/ 445 h 496"/>
                <a:gd name="T46" fmla="*/ 30 w 272"/>
                <a:gd name="T47" fmla="*/ 426 h 496"/>
                <a:gd name="T48" fmla="*/ 0 w 272"/>
                <a:gd name="T49" fmla="*/ 459 h 496"/>
                <a:gd name="T50" fmla="*/ 47 w 272"/>
                <a:gd name="T51" fmla="*/ 496 h 496"/>
                <a:gd name="T52" fmla="*/ 108 w 272"/>
                <a:gd name="T53" fmla="*/ 443 h 496"/>
                <a:gd name="T54" fmla="*/ 139 w 272"/>
                <a:gd name="T55" fmla="*/ 339 h 496"/>
                <a:gd name="T56" fmla="*/ 172 w 272"/>
                <a:gd name="T57" fmla="*/ 16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2" h="496">
                  <a:moveTo>
                    <a:pt x="172" y="166"/>
                  </a:moveTo>
                  <a:lnTo>
                    <a:pt x="218" y="166"/>
                  </a:lnTo>
                  <a:cubicBezTo>
                    <a:pt x="229" y="166"/>
                    <a:pt x="235" y="166"/>
                    <a:pt x="235" y="155"/>
                  </a:cubicBezTo>
                  <a:cubicBezTo>
                    <a:pt x="235" y="149"/>
                    <a:pt x="229" y="149"/>
                    <a:pt x="220" y="149"/>
                  </a:cubicBezTo>
                  <a:lnTo>
                    <a:pt x="175" y="149"/>
                  </a:lnTo>
                  <a:lnTo>
                    <a:pt x="186" y="87"/>
                  </a:lnTo>
                  <a:cubicBezTo>
                    <a:pt x="188" y="76"/>
                    <a:pt x="196" y="37"/>
                    <a:pt x="199" y="31"/>
                  </a:cubicBezTo>
                  <a:cubicBezTo>
                    <a:pt x="204" y="20"/>
                    <a:pt x="214" y="12"/>
                    <a:pt x="225" y="12"/>
                  </a:cubicBezTo>
                  <a:cubicBezTo>
                    <a:pt x="227" y="12"/>
                    <a:pt x="241" y="12"/>
                    <a:pt x="252" y="22"/>
                  </a:cubicBezTo>
                  <a:cubicBezTo>
                    <a:pt x="228" y="24"/>
                    <a:pt x="222" y="43"/>
                    <a:pt x="222" y="51"/>
                  </a:cubicBezTo>
                  <a:cubicBezTo>
                    <a:pt x="222" y="64"/>
                    <a:pt x="232" y="70"/>
                    <a:pt x="243" y="70"/>
                  </a:cubicBezTo>
                  <a:cubicBezTo>
                    <a:pt x="257" y="70"/>
                    <a:pt x="272" y="58"/>
                    <a:pt x="272" y="38"/>
                  </a:cubicBezTo>
                  <a:cubicBezTo>
                    <a:pt x="272" y="13"/>
                    <a:pt x="247" y="0"/>
                    <a:pt x="225" y="0"/>
                  </a:cubicBezTo>
                  <a:cubicBezTo>
                    <a:pt x="206" y="0"/>
                    <a:pt x="172" y="10"/>
                    <a:pt x="156" y="64"/>
                  </a:cubicBezTo>
                  <a:cubicBezTo>
                    <a:pt x="152" y="75"/>
                    <a:pt x="151" y="81"/>
                    <a:pt x="138" y="149"/>
                  </a:cubicBezTo>
                  <a:lnTo>
                    <a:pt x="100" y="149"/>
                  </a:lnTo>
                  <a:cubicBezTo>
                    <a:pt x="90" y="149"/>
                    <a:pt x="84" y="149"/>
                    <a:pt x="84" y="160"/>
                  </a:cubicBezTo>
                  <a:cubicBezTo>
                    <a:pt x="84" y="166"/>
                    <a:pt x="89" y="166"/>
                    <a:pt x="99" y="166"/>
                  </a:cubicBezTo>
                  <a:lnTo>
                    <a:pt x="135" y="166"/>
                  </a:lnTo>
                  <a:lnTo>
                    <a:pt x="94" y="382"/>
                  </a:lnTo>
                  <a:cubicBezTo>
                    <a:pt x="84" y="435"/>
                    <a:pt x="75" y="484"/>
                    <a:pt x="47" y="484"/>
                  </a:cubicBezTo>
                  <a:cubicBezTo>
                    <a:pt x="44" y="484"/>
                    <a:pt x="31" y="484"/>
                    <a:pt x="21" y="475"/>
                  </a:cubicBezTo>
                  <a:cubicBezTo>
                    <a:pt x="46" y="473"/>
                    <a:pt x="50" y="453"/>
                    <a:pt x="50" y="445"/>
                  </a:cubicBezTo>
                  <a:cubicBezTo>
                    <a:pt x="50" y="432"/>
                    <a:pt x="41" y="426"/>
                    <a:pt x="30" y="426"/>
                  </a:cubicBezTo>
                  <a:cubicBezTo>
                    <a:pt x="16" y="426"/>
                    <a:pt x="0" y="438"/>
                    <a:pt x="0" y="459"/>
                  </a:cubicBezTo>
                  <a:cubicBezTo>
                    <a:pt x="0" y="483"/>
                    <a:pt x="24" y="496"/>
                    <a:pt x="47" y="496"/>
                  </a:cubicBezTo>
                  <a:cubicBezTo>
                    <a:pt x="77" y="496"/>
                    <a:pt x="98" y="464"/>
                    <a:pt x="108" y="443"/>
                  </a:cubicBezTo>
                  <a:cubicBezTo>
                    <a:pt x="126" y="409"/>
                    <a:pt x="138" y="343"/>
                    <a:pt x="139" y="339"/>
                  </a:cubicBezTo>
                  <a:lnTo>
                    <a:pt x="172" y="16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0" name="Freeform 37"/>
            <p:cNvSpPr>
              <a:spLocks/>
            </p:cNvSpPr>
            <p:nvPr/>
          </p:nvSpPr>
          <p:spPr bwMode="auto">
            <a:xfrm>
              <a:off x="5778500" y="2670173"/>
              <a:ext cx="34925" cy="69850"/>
            </a:xfrm>
            <a:custGeom>
              <a:avLst/>
              <a:gdLst>
                <a:gd name="T0" fmla="*/ 87 w 140"/>
                <a:gd name="T1" fmla="*/ 12 h 265"/>
                <a:gd name="T2" fmla="*/ 75 w 140"/>
                <a:gd name="T3" fmla="*/ 0 h 265"/>
                <a:gd name="T4" fmla="*/ 0 w 140"/>
                <a:gd name="T5" fmla="*/ 26 h 265"/>
                <a:gd name="T6" fmla="*/ 0 w 140"/>
                <a:gd name="T7" fmla="*/ 39 h 265"/>
                <a:gd name="T8" fmla="*/ 55 w 140"/>
                <a:gd name="T9" fmla="*/ 28 h 265"/>
                <a:gd name="T10" fmla="*/ 55 w 140"/>
                <a:gd name="T11" fmla="*/ 233 h 265"/>
                <a:gd name="T12" fmla="*/ 16 w 140"/>
                <a:gd name="T13" fmla="*/ 252 h 265"/>
                <a:gd name="T14" fmla="*/ 2 w 140"/>
                <a:gd name="T15" fmla="*/ 252 h 265"/>
                <a:gd name="T16" fmla="*/ 2 w 140"/>
                <a:gd name="T17" fmla="*/ 265 h 265"/>
                <a:gd name="T18" fmla="*/ 71 w 140"/>
                <a:gd name="T19" fmla="*/ 264 h 265"/>
                <a:gd name="T20" fmla="*/ 140 w 140"/>
                <a:gd name="T21" fmla="*/ 265 h 265"/>
                <a:gd name="T22" fmla="*/ 140 w 140"/>
                <a:gd name="T23" fmla="*/ 252 h 265"/>
                <a:gd name="T24" fmla="*/ 126 w 140"/>
                <a:gd name="T25" fmla="*/ 252 h 265"/>
                <a:gd name="T26" fmla="*/ 87 w 140"/>
                <a:gd name="T27" fmla="*/ 233 h 265"/>
                <a:gd name="T28" fmla="*/ 87 w 140"/>
                <a:gd name="T29" fmla="*/ 1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265">
                  <a:moveTo>
                    <a:pt x="87" y="12"/>
                  </a:moveTo>
                  <a:cubicBezTo>
                    <a:pt x="87" y="1"/>
                    <a:pt x="86" y="0"/>
                    <a:pt x="75" y="0"/>
                  </a:cubicBezTo>
                  <a:cubicBezTo>
                    <a:pt x="59" y="16"/>
                    <a:pt x="38" y="26"/>
                    <a:pt x="0" y="26"/>
                  </a:cubicBezTo>
                  <a:lnTo>
                    <a:pt x="0" y="39"/>
                  </a:lnTo>
                  <a:cubicBezTo>
                    <a:pt x="10" y="39"/>
                    <a:pt x="32" y="39"/>
                    <a:pt x="55" y="28"/>
                  </a:cubicBezTo>
                  <a:lnTo>
                    <a:pt x="55" y="233"/>
                  </a:lnTo>
                  <a:cubicBezTo>
                    <a:pt x="55" y="247"/>
                    <a:pt x="54" y="252"/>
                    <a:pt x="16" y="252"/>
                  </a:cubicBezTo>
                  <a:lnTo>
                    <a:pt x="2" y="252"/>
                  </a:lnTo>
                  <a:lnTo>
                    <a:pt x="2" y="265"/>
                  </a:lnTo>
                  <a:cubicBezTo>
                    <a:pt x="18" y="264"/>
                    <a:pt x="53" y="264"/>
                    <a:pt x="71" y="264"/>
                  </a:cubicBezTo>
                  <a:cubicBezTo>
                    <a:pt x="89" y="264"/>
                    <a:pt x="123" y="264"/>
                    <a:pt x="140" y="265"/>
                  </a:cubicBezTo>
                  <a:lnTo>
                    <a:pt x="140" y="252"/>
                  </a:lnTo>
                  <a:lnTo>
                    <a:pt x="126" y="252"/>
                  </a:lnTo>
                  <a:cubicBezTo>
                    <a:pt x="88" y="252"/>
                    <a:pt x="87" y="247"/>
                    <a:pt x="87" y="233"/>
                  </a:cubicBezTo>
                  <a:lnTo>
                    <a:pt x="87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1" name="Freeform 38"/>
            <p:cNvSpPr>
              <a:spLocks/>
            </p:cNvSpPr>
            <p:nvPr/>
          </p:nvSpPr>
          <p:spPr bwMode="auto">
            <a:xfrm>
              <a:off x="5935663" y="2681286"/>
              <a:ext cx="263525" cy="320675"/>
            </a:xfrm>
            <a:custGeom>
              <a:avLst/>
              <a:gdLst>
                <a:gd name="T0" fmla="*/ 0 w 1027"/>
                <a:gd name="T1" fmla="*/ 0 h 1205"/>
                <a:gd name="T2" fmla="*/ 1027 w 1027"/>
                <a:gd name="T3" fmla="*/ 0 h 1205"/>
                <a:gd name="T4" fmla="*/ 1027 w 1027"/>
                <a:gd name="T5" fmla="*/ 1205 h 1205"/>
                <a:gd name="T6" fmla="*/ 200 w 1027"/>
                <a:gd name="T7" fmla="*/ 1205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7" h="1205">
                  <a:moveTo>
                    <a:pt x="0" y="0"/>
                  </a:moveTo>
                  <a:lnTo>
                    <a:pt x="1027" y="0"/>
                  </a:lnTo>
                  <a:lnTo>
                    <a:pt x="1027" y="1205"/>
                  </a:lnTo>
                  <a:lnTo>
                    <a:pt x="200" y="1205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8" name="Freeform 39"/>
            <p:cNvSpPr>
              <a:spLocks/>
            </p:cNvSpPr>
            <p:nvPr/>
          </p:nvSpPr>
          <p:spPr bwMode="auto">
            <a:xfrm>
              <a:off x="5983288" y="2979736"/>
              <a:ext cx="19050" cy="42863"/>
            </a:xfrm>
            <a:custGeom>
              <a:avLst/>
              <a:gdLst>
                <a:gd name="T0" fmla="*/ 74 w 74"/>
                <a:gd name="T1" fmla="*/ 160 h 160"/>
                <a:gd name="T2" fmla="*/ 0 w 74"/>
                <a:gd name="T3" fmla="*/ 80 h 160"/>
                <a:gd name="T4" fmla="*/ 74 w 74"/>
                <a:gd name="T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160">
                  <a:moveTo>
                    <a:pt x="74" y="160"/>
                  </a:moveTo>
                  <a:cubicBezTo>
                    <a:pt x="69" y="130"/>
                    <a:pt x="15" y="85"/>
                    <a:pt x="0" y="80"/>
                  </a:cubicBezTo>
                  <a:cubicBezTo>
                    <a:pt x="15" y="75"/>
                    <a:pt x="69" y="30"/>
                    <a:pt x="74" y="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0" name="Line 40"/>
            <p:cNvSpPr>
              <a:spLocks noChangeShapeType="1"/>
            </p:cNvSpPr>
            <p:nvPr/>
          </p:nvSpPr>
          <p:spPr bwMode="auto">
            <a:xfrm flipH="1">
              <a:off x="4252913" y="3001961"/>
              <a:ext cx="461963" cy="0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1" name="Freeform 41"/>
            <p:cNvSpPr>
              <a:spLocks/>
            </p:cNvSpPr>
            <p:nvPr/>
          </p:nvSpPr>
          <p:spPr bwMode="auto">
            <a:xfrm>
              <a:off x="4248150" y="2979736"/>
              <a:ext cx="19050" cy="42863"/>
            </a:xfrm>
            <a:custGeom>
              <a:avLst/>
              <a:gdLst>
                <a:gd name="T0" fmla="*/ 75 w 75"/>
                <a:gd name="T1" fmla="*/ 160 h 160"/>
                <a:gd name="T2" fmla="*/ 0 w 75"/>
                <a:gd name="T3" fmla="*/ 80 h 160"/>
                <a:gd name="T4" fmla="*/ 75 w 75"/>
                <a:gd name="T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160">
                  <a:moveTo>
                    <a:pt x="75" y="160"/>
                  </a:moveTo>
                  <a:cubicBezTo>
                    <a:pt x="70" y="130"/>
                    <a:pt x="15" y="85"/>
                    <a:pt x="0" y="80"/>
                  </a:cubicBezTo>
                  <a:cubicBezTo>
                    <a:pt x="15" y="75"/>
                    <a:pt x="70" y="30"/>
                    <a:pt x="75" y="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2" name="Freeform 42"/>
            <p:cNvSpPr>
              <a:spLocks noEditPoints="1"/>
            </p:cNvSpPr>
            <p:nvPr/>
          </p:nvSpPr>
          <p:spPr bwMode="auto">
            <a:xfrm>
              <a:off x="2808288" y="2870198"/>
              <a:ext cx="12700" cy="263525"/>
            </a:xfrm>
            <a:custGeom>
              <a:avLst/>
              <a:gdLst>
                <a:gd name="T0" fmla="*/ 8 w 8"/>
                <a:gd name="T1" fmla="*/ 0 h 166"/>
                <a:gd name="T2" fmla="*/ 8 w 8"/>
                <a:gd name="T3" fmla="*/ 63 h 166"/>
                <a:gd name="T4" fmla="*/ 0 w 8"/>
                <a:gd name="T5" fmla="*/ 63 h 166"/>
                <a:gd name="T6" fmla="*/ 0 w 8"/>
                <a:gd name="T7" fmla="*/ 0 h 166"/>
                <a:gd name="T8" fmla="*/ 8 w 8"/>
                <a:gd name="T9" fmla="*/ 0 h 166"/>
                <a:gd name="T10" fmla="*/ 8 w 8"/>
                <a:gd name="T11" fmla="*/ 125 h 166"/>
                <a:gd name="T12" fmla="*/ 8 w 8"/>
                <a:gd name="T13" fmla="*/ 166 h 166"/>
                <a:gd name="T14" fmla="*/ 0 w 8"/>
                <a:gd name="T15" fmla="*/ 166 h 166"/>
                <a:gd name="T16" fmla="*/ 0 w 8"/>
                <a:gd name="T17" fmla="*/ 125 h 166"/>
                <a:gd name="T18" fmla="*/ 8 w 8"/>
                <a:gd name="T19" fmla="*/ 12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6">
                  <a:moveTo>
                    <a:pt x="8" y="0"/>
                  </a:moveTo>
                  <a:lnTo>
                    <a:pt x="8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8" y="0"/>
                  </a:lnTo>
                  <a:close/>
                  <a:moveTo>
                    <a:pt x="8" y="125"/>
                  </a:moveTo>
                  <a:lnTo>
                    <a:pt x="8" y="166"/>
                  </a:lnTo>
                  <a:lnTo>
                    <a:pt x="0" y="166"/>
                  </a:lnTo>
                  <a:lnTo>
                    <a:pt x="0" y="125"/>
                  </a:lnTo>
                  <a:lnTo>
                    <a:pt x="8" y="12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bevel/>
              <a:headEnd/>
              <a:tailEnd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bevel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3" name="Freeform 43"/>
            <p:cNvSpPr>
              <a:spLocks noEditPoints="1"/>
            </p:cNvSpPr>
            <p:nvPr/>
          </p:nvSpPr>
          <p:spPr bwMode="auto">
            <a:xfrm>
              <a:off x="2600325" y="2943223"/>
              <a:ext cx="100013" cy="98425"/>
            </a:xfrm>
            <a:custGeom>
              <a:avLst/>
              <a:gdLst>
                <a:gd name="T0" fmla="*/ 65 w 390"/>
                <a:gd name="T1" fmla="*/ 330 h 372"/>
                <a:gd name="T2" fmla="*/ 15 w 390"/>
                <a:gd name="T3" fmla="*/ 355 h 372"/>
                <a:gd name="T4" fmla="*/ 0 w 390"/>
                <a:gd name="T5" fmla="*/ 366 h 372"/>
                <a:gd name="T6" fmla="*/ 15 w 390"/>
                <a:gd name="T7" fmla="*/ 372 h 372"/>
                <a:gd name="T8" fmla="*/ 210 w 390"/>
                <a:gd name="T9" fmla="*/ 372 h 372"/>
                <a:gd name="T10" fmla="*/ 360 w 390"/>
                <a:gd name="T11" fmla="*/ 254 h 372"/>
                <a:gd name="T12" fmla="*/ 276 w 390"/>
                <a:gd name="T13" fmla="*/ 178 h 372"/>
                <a:gd name="T14" fmla="*/ 390 w 390"/>
                <a:gd name="T15" fmla="*/ 75 h 372"/>
                <a:gd name="T16" fmla="*/ 288 w 390"/>
                <a:gd name="T17" fmla="*/ 0 h 372"/>
                <a:gd name="T18" fmla="*/ 105 w 390"/>
                <a:gd name="T19" fmla="*/ 0 h 372"/>
                <a:gd name="T20" fmla="*/ 89 w 390"/>
                <a:gd name="T21" fmla="*/ 11 h 372"/>
                <a:gd name="T22" fmla="*/ 104 w 390"/>
                <a:gd name="T23" fmla="*/ 17 h 372"/>
                <a:gd name="T24" fmla="*/ 125 w 390"/>
                <a:gd name="T25" fmla="*/ 18 h 372"/>
                <a:gd name="T26" fmla="*/ 140 w 390"/>
                <a:gd name="T27" fmla="*/ 26 h 372"/>
                <a:gd name="T28" fmla="*/ 138 w 390"/>
                <a:gd name="T29" fmla="*/ 37 h 372"/>
                <a:gd name="T30" fmla="*/ 65 w 390"/>
                <a:gd name="T31" fmla="*/ 330 h 372"/>
                <a:gd name="T32" fmla="*/ 147 w 390"/>
                <a:gd name="T33" fmla="*/ 173 h 372"/>
                <a:gd name="T34" fmla="*/ 181 w 390"/>
                <a:gd name="T35" fmla="*/ 37 h 372"/>
                <a:gd name="T36" fmla="*/ 210 w 390"/>
                <a:gd name="T37" fmla="*/ 17 h 372"/>
                <a:gd name="T38" fmla="*/ 281 w 390"/>
                <a:gd name="T39" fmla="*/ 17 h 372"/>
                <a:gd name="T40" fmla="*/ 340 w 390"/>
                <a:gd name="T41" fmla="*/ 73 h 372"/>
                <a:gd name="T42" fmla="*/ 227 w 390"/>
                <a:gd name="T43" fmla="*/ 173 h 372"/>
                <a:gd name="T44" fmla="*/ 147 w 390"/>
                <a:gd name="T45" fmla="*/ 173 h 372"/>
                <a:gd name="T46" fmla="*/ 122 w 390"/>
                <a:gd name="T47" fmla="*/ 355 h 372"/>
                <a:gd name="T48" fmla="*/ 110 w 390"/>
                <a:gd name="T49" fmla="*/ 355 h 372"/>
                <a:gd name="T50" fmla="*/ 103 w 390"/>
                <a:gd name="T51" fmla="*/ 349 h 372"/>
                <a:gd name="T52" fmla="*/ 106 w 390"/>
                <a:gd name="T53" fmla="*/ 337 h 372"/>
                <a:gd name="T54" fmla="*/ 144 w 390"/>
                <a:gd name="T55" fmla="*/ 185 h 372"/>
                <a:gd name="T56" fmla="*/ 247 w 390"/>
                <a:gd name="T57" fmla="*/ 185 h 372"/>
                <a:gd name="T58" fmla="*/ 309 w 390"/>
                <a:gd name="T59" fmla="*/ 248 h 372"/>
                <a:gd name="T60" fmla="*/ 197 w 390"/>
                <a:gd name="T61" fmla="*/ 355 h 372"/>
                <a:gd name="T62" fmla="*/ 122 w 390"/>
                <a:gd name="T63" fmla="*/ 35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0" h="372">
                  <a:moveTo>
                    <a:pt x="65" y="330"/>
                  </a:moveTo>
                  <a:cubicBezTo>
                    <a:pt x="59" y="351"/>
                    <a:pt x="58" y="355"/>
                    <a:pt x="15" y="355"/>
                  </a:cubicBezTo>
                  <a:cubicBezTo>
                    <a:pt x="6" y="355"/>
                    <a:pt x="0" y="355"/>
                    <a:pt x="0" y="366"/>
                  </a:cubicBezTo>
                  <a:cubicBezTo>
                    <a:pt x="0" y="372"/>
                    <a:pt x="5" y="372"/>
                    <a:pt x="15" y="372"/>
                  </a:cubicBezTo>
                  <a:lnTo>
                    <a:pt x="210" y="372"/>
                  </a:lnTo>
                  <a:cubicBezTo>
                    <a:pt x="296" y="372"/>
                    <a:pt x="360" y="308"/>
                    <a:pt x="360" y="254"/>
                  </a:cubicBezTo>
                  <a:cubicBezTo>
                    <a:pt x="360" y="215"/>
                    <a:pt x="329" y="184"/>
                    <a:pt x="276" y="178"/>
                  </a:cubicBezTo>
                  <a:cubicBezTo>
                    <a:pt x="332" y="167"/>
                    <a:pt x="390" y="127"/>
                    <a:pt x="390" y="75"/>
                  </a:cubicBezTo>
                  <a:cubicBezTo>
                    <a:pt x="390" y="35"/>
                    <a:pt x="354" y="0"/>
                    <a:pt x="288" y="0"/>
                  </a:cubicBezTo>
                  <a:lnTo>
                    <a:pt x="105" y="0"/>
                  </a:lnTo>
                  <a:cubicBezTo>
                    <a:pt x="95" y="0"/>
                    <a:pt x="89" y="0"/>
                    <a:pt x="89" y="11"/>
                  </a:cubicBezTo>
                  <a:cubicBezTo>
                    <a:pt x="89" y="17"/>
                    <a:pt x="94" y="17"/>
                    <a:pt x="104" y="17"/>
                  </a:cubicBezTo>
                  <a:cubicBezTo>
                    <a:pt x="106" y="17"/>
                    <a:pt x="116" y="17"/>
                    <a:pt x="125" y="18"/>
                  </a:cubicBezTo>
                  <a:cubicBezTo>
                    <a:pt x="135" y="19"/>
                    <a:pt x="140" y="19"/>
                    <a:pt x="140" y="26"/>
                  </a:cubicBezTo>
                  <a:cubicBezTo>
                    <a:pt x="140" y="29"/>
                    <a:pt x="139" y="30"/>
                    <a:pt x="138" y="37"/>
                  </a:cubicBezTo>
                  <a:lnTo>
                    <a:pt x="65" y="330"/>
                  </a:lnTo>
                  <a:close/>
                  <a:moveTo>
                    <a:pt x="147" y="173"/>
                  </a:moveTo>
                  <a:lnTo>
                    <a:pt x="181" y="37"/>
                  </a:lnTo>
                  <a:cubicBezTo>
                    <a:pt x="186" y="18"/>
                    <a:pt x="187" y="17"/>
                    <a:pt x="210" y="17"/>
                  </a:cubicBezTo>
                  <a:lnTo>
                    <a:pt x="281" y="17"/>
                  </a:lnTo>
                  <a:cubicBezTo>
                    <a:pt x="329" y="17"/>
                    <a:pt x="340" y="49"/>
                    <a:pt x="340" y="73"/>
                  </a:cubicBezTo>
                  <a:cubicBezTo>
                    <a:pt x="340" y="121"/>
                    <a:pt x="293" y="173"/>
                    <a:pt x="227" y="173"/>
                  </a:cubicBezTo>
                  <a:lnTo>
                    <a:pt x="147" y="173"/>
                  </a:lnTo>
                  <a:close/>
                  <a:moveTo>
                    <a:pt x="122" y="355"/>
                  </a:moveTo>
                  <a:cubicBezTo>
                    <a:pt x="115" y="355"/>
                    <a:pt x="114" y="355"/>
                    <a:pt x="110" y="355"/>
                  </a:cubicBezTo>
                  <a:cubicBezTo>
                    <a:pt x="105" y="354"/>
                    <a:pt x="103" y="354"/>
                    <a:pt x="103" y="349"/>
                  </a:cubicBezTo>
                  <a:cubicBezTo>
                    <a:pt x="103" y="348"/>
                    <a:pt x="103" y="347"/>
                    <a:pt x="106" y="337"/>
                  </a:cubicBezTo>
                  <a:lnTo>
                    <a:pt x="144" y="185"/>
                  </a:lnTo>
                  <a:lnTo>
                    <a:pt x="247" y="185"/>
                  </a:lnTo>
                  <a:cubicBezTo>
                    <a:pt x="299" y="185"/>
                    <a:pt x="309" y="225"/>
                    <a:pt x="309" y="248"/>
                  </a:cubicBezTo>
                  <a:cubicBezTo>
                    <a:pt x="309" y="302"/>
                    <a:pt x="261" y="355"/>
                    <a:pt x="197" y="355"/>
                  </a:cubicBezTo>
                  <a:lnTo>
                    <a:pt x="122" y="35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4" name="Freeform 44"/>
            <p:cNvSpPr>
              <a:spLocks/>
            </p:cNvSpPr>
            <p:nvPr/>
          </p:nvSpPr>
          <p:spPr bwMode="auto">
            <a:xfrm>
              <a:off x="2709863" y="2922586"/>
              <a:ext cx="33338" cy="68263"/>
            </a:xfrm>
            <a:custGeom>
              <a:avLst/>
              <a:gdLst>
                <a:gd name="T0" fmla="*/ 78 w 130"/>
                <a:gd name="T1" fmla="*/ 91 h 253"/>
                <a:gd name="T2" fmla="*/ 118 w 130"/>
                <a:gd name="T3" fmla="*/ 91 h 253"/>
                <a:gd name="T4" fmla="*/ 130 w 130"/>
                <a:gd name="T5" fmla="*/ 83 h 253"/>
                <a:gd name="T6" fmla="*/ 118 w 130"/>
                <a:gd name="T7" fmla="*/ 78 h 253"/>
                <a:gd name="T8" fmla="*/ 82 w 130"/>
                <a:gd name="T9" fmla="*/ 78 h 253"/>
                <a:gd name="T10" fmla="*/ 96 w 130"/>
                <a:gd name="T11" fmla="*/ 21 h 253"/>
                <a:gd name="T12" fmla="*/ 98 w 130"/>
                <a:gd name="T13" fmla="*/ 13 h 253"/>
                <a:gd name="T14" fmla="*/ 84 w 130"/>
                <a:gd name="T15" fmla="*/ 0 h 253"/>
                <a:gd name="T16" fmla="*/ 64 w 130"/>
                <a:gd name="T17" fmla="*/ 29 h 253"/>
                <a:gd name="T18" fmla="*/ 51 w 130"/>
                <a:gd name="T19" fmla="*/ 78 h 253"/>
                <a:gd name="T20" fmla="*/ 13 w 130"/>
                <a:gd name="T21" fmla="*/ 78 h 253"/>
                <a:gd name="T22" fmla="*/ 0 w 130"/>
                <a:gd name="T23" fmla="*/ 85 h 253"/>
                <a:gd name="T24" fmla="*/ 12 w 130"/>
                <a:gd name="T25" fmla="*/ 91 h 253"/>
                <a:gd name="T26" fmla="*/ 48 w 130"/>
                <a:gd name="T27" fmla="*/ 91 h 253"/>
                <a:gd name="T28" fmla="*/ 24 w 130"/>
                <a:gd name="T29" fmla="*/ 186 h 253"/>
                <a:gd name="T30" fmla="*/ 18 w 130"/>
                <a:gd name="T31" fmla="*/ 216 h 253"/>
                <a:gd name="T32" fmla="*/ 59 w 130"/>
                <a:gd name="T33" fmla="*/ 253 h 253"/>
                <a:gd name="T34" fmla="*/ 126 w 130"/>
                <a:gd name="T35" fmla="*/ 192 h 253"/>
                <a:gd name="T36" fmla="*/ 120 w 130"/>
                <a:gd name="T37" fmla="*/ 187 h 253"/>
                <a:gd name="T38" fmla="*/ 112 w 130"/>
                <a:gd name="T39" fmla="*/ 195 h 253"/>
                <a:gd name="T40" fmla="*/ 60 w 130"/>
                <a:gd name="T41" fmla="*/ 242 h 253"/>
                <a:gd name="T42" fmla="*/ 47 w 130"/>
                <a:gd name="T43" fmla="*/ 223 h 253"/>
                <a:gd name="T44" fmla="*/ 49 w 130"/>
                <a:gd name="T45" fmla="*/ 206 h 253"/>
                <a:gd name="T46" fmla="*/ 78 w 130"/>
                <a:gd name="T47" fmla="*/ 9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0" h="253">
                  <a:moveTo>
                    <a:pt x="78" y="91"/>
                  </a:moveTo>
                  <a:lnTo>
                    <a:pt x="118" y="91"/>
                  </a:lnTo>
                  <a:cubicBezTo>
                    <a:pt x="125" y="91"/>
                    <a:pt x="130" y="91"/>
                    <a:pt x="130" y="83"/>
                  </a:cubicBezTo>
                  <a:cubicBezTo>
                    <a:pt x="130" y="78"/>
                    <a:pt x="125" y="78"/>
                    <a:pt x="118" y="78"/>
                  </a:cubicBezTo>
                  <a:lnTo>
                    <a:pt x="82" y="78"/>
                  </a:lnTo>
                  <a:lnTo>
                    <a:pt x="96" y="21"/>
                  </a:lnTo>
                  <a:cubicBezTo>
                    <a:pt x="98" y="15"/>
                    <a:pt x="98" y="13"/>
                    <a:pt x="98" y="13"/>
                  </a:cubicBezTo>
                  <a:cubicBezTo>
                    <a:pt x="98" y="4"/>
                    <a:pt x="91" y="0"/>
                    <a:pt x="84" y="0"/>
                  </a:cubicBezTo>
                  <a:cubicBezTo>
                    <a:pt x="71" y="0"/>
                    <a:pt x="68" y="11"/>
                    <a:pt x="64" y="29"/>
                  </a:cubicBezTo>
                  <a:lnTo>
                    <a:pt x="51" y="78"/>
                  </a:lnTo>
                  <a:lnTo>
                    <a:pt x="13" y="78"/>
                  </a:lnTo>
                  <a:cubicBezTo>
                    <a:pt x="6" y="78"/>
                    <a:pt x="0" y="78"/>
                    <a:pt x="0" y="85"/>
                  </a:cubicBezTo>
                  <a:cubicBezTo>
                    <a:pt x="0" y="91"/>
                    <a:pt x="6" y="91"/>
                    <a:pt x="12" y="91"/>
                  </a:cubicBezTo>
                  <a:lnTo>
                    <a:pt x="48" y="91"/>
                  </a:lnTo>
                  <a:lnTo>
                    <a:pt x="24" y="186"/>
                  </a:lnTo>
                  <a:cubicBezTo>
                    <a:pt x="22" y="196"/>
                    <a:pt x="18" y="210"/>
                    <a:pt x="18" y="216"/>
                  </a:cubicBezTo>
                  <a:cubicBezTo>
                    <a:pt x="18" y="240"/>
                    <a:pt x="38" y="253"/>
                    <a:pt x="59" y="253"/>
                  </a:cubicBezTo>
                  <a:cubicBezTo>
                    <a:pt x="102" y="253"/>
                    <a:pt x="126" y="197"/>
                    <a:pt x="126" y="192"/>
                  </a:cubicBezTo>
                  <a:cubicBezTo>
                    <a:pt x="126" y="188"/>
                    <a:pt x="122" y="187"/>
                    <a:pt x="120" y="187"/>
                  </a:cubicBezTo>
                  <a:cubicBezTo>
                    <a:pt x="116" y="187"/>
                    <a:pt x="115" y="189"/>
                    <a:pt x="112" y="195"/>
                  </a:cubicBezTo>
                  <a:cubicBezTo>
                    <a:pt x="104" y="214"/>
                    <a:pt x="84" y="242"/>
                    <a:pt x="60" y="242"/>
                  </a:cubicBezTo>
                  <a:cubicBezTo>
                    <a:pt x="52" y="242"/>
                    <a:pt x="47" y="237"/>
                    <a:pt x="47" y="223"/>
                  </a:cubicBezTo>
                  <a:cubicBezTo>
                    <a:pt x="47" y="216"/>
                    <a:pt x="48" y="211"/>
                    <a:pt x="49" y="206"/>
                  </a:cubicBezTo>
                  <a:lnTo>
                    <a:pt x="78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5" name="Freeform 45"/>
            <p:cNvSpPr>
              <a:spLocks noEditPoints="1"/>
            </p:cNvSpPr>
            <p:nvPr/>
          </p:nvSpPr>
          <p:spPr bwMode="auto">
            <a:xfrm>
              <a:off x="2705100" y="3008311"/>
              <a:ext cx="46038" cy="71438"/>
            </a:xfrm>
            <a:custGeom>
              <a:avLst/>
              <a:gdLst>
                <a:gd name="T0" fmla="*/ 179 w 179"/>
                <a:gd name="T1" fmla="*/ 138 h 273"/>
                <a:gd name="T2" fmla="*/ 161 w 179"/>
                <a:gd name="T3" fmla="*/ 44 h 273"/>
                <a:gd name="T4" fmla="*/ 90 w 179"/>
                <a:gd name="T5" fmla="*/ 0 h 273"/>
                <a:gd name="T6" fmla="*/ 16 w 179"/>
                <a:gd name="T7" fmla="*/ 48 h 273"/>
                <a:gd name="T8" fmla="*/ 0 w 179"/>
                <a:gd name="T9" fmla="*/ 138 h 273"/>
                <a:gd name="T10" fmla="*/ 21 w 179"/>
                <a:gd name="T11" fmla="*/ 236 h 273"/>
                <a:gd name="T12" fmla="*/ 90 w 179"/>
                <a:gd name="T13" fmla="*/ 273 h 273"/>
                <a:gd name="T14" fmla="*/ 163 w 179"/>
                <a:gd name="T15" fmla="*/ 228 h 273"/>
                <a:gd name="T16" fmla="*/ 179 w 179"/>
                <a:gd name="T17" fmla="*/ 138 h 273"/>
                <a:gd name="T18" fmla="*/ 90 w 179"/>
                <a:gd name="T19" fmla="*/ 262 h 273"/>
                <a:gd name="T20" fmla="*/ 40 w 179"/>
                <a:gd name="T21" fmla="*/ 214 h 273"/>
                <a:gd name="T22" fmla="*/ 36 w 179"/>
                <a:gd name="T23" fmla="*/ 133 h 273"/>
                <a:gd name="T24" fmla="*/ 40 w 179"/>
                <a:gd name="T25" fmla="*/ 56 h 273"/>
                <a:gd name="T26" fmla="*/ 90 w 179"/>
                <a:gd name="T27" fmla="*/ 11 h 273"/>
                <a:gd name="T28" fmla="*/ 139 w 179"/>
                <a:gd name="T29" fmla="*/ 54 h 273"/>
                <a:gd name="T30" fmla="*/ 143 w 179"/>
                <a:gd name="T31" fmla="*/ 133 h 273"/>
                <a:gd name="T32" fmla="*/ 139 w 179"/>
                <a:gd name="T33" fmla="*/ 215 h 273"/>
                <a:gd name="T34" fmla="*/ 90 w 179"/>
                <a:gd name="T35" fmla="*/ 26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9" h="273">
                  <a:moveTo>
                    <a:pt x="179" y="138"/>
                  </a:moveTo>
                  <a:cubicBezTo>
                    <a:pt x="179" y="95"/>
                    <a:pt x="175" y="69"/>
                    <a:pt x="161" y="44"/>
                  </a:cubicBezTo>
                  <a:cubicBezTo>
                    <a:pt x="144" y="9"/>
                    <a:pt x="112" y="0"/>
                    <a:pt x="90" y="0"/>
                  </a:cubicBezTo>
                  <a:cubicBezTo>
                    <a:pt x="39" y="0"/>
                    <a:pt x="21" y="37"/>
                    <a:pt x="16" y="48"/>
                  </a:cubicBezTo>
                  <a:cubicBezTo>
                    <a:pt x="1" y="77"/>
                    <a:pt x="0" y="117"/>
                    <a:pt x="0" y="138"/>
                  </a:cubicBezTo>
                  <a:cubicBezTo>
                    <a:pt x="0" y="164"/>
                    <a:pt x="2" y="204"/>
                    <a:pt x="21" y="236"/>
                  </a:cubicBezTo>
                  <a:cubicBezTo>
                    <a:pt x="39" y="266"/>
                    <a:pt x="68" y="273"/>
                    <a:pt x="90" y="273"/>
                  </a:cubicBezTo>
                  <a:cubicBezTo>
                    <a:pt x="109" y="273"/>
                    <a:pt x="143" y="267"/>
                    <a:pt x="163" y="228"/>
                  </a:cubicBezTo>
                  <a:cubicBezTo>
                    <a:pt x="178" y="199"/>
                    <a:pt x="179" y="164"/>
                    <a:pt x="179" y="138"/>
                  </a:cubicBezTo>
                  <a:close/>
                  <a:moveTo>
                    <a:pt x="90" y="262"/>
                  </a:moveTo>
                  <a:cubicBezTo>
                    <a:pt x="76" y="262"/>
                    <a:pt x="49" y="256"/>
                    <a:pt x="40" y="214"/>
                  </a:cubicBezTo>
                  <a:cubicBezTo>
                    <a:pt x="36" y="191"/>
                    <a:pt x="36" y="154"/>
                    <a:pt x="36" y="133"/>
                  </a:cubicBezTo>
                  <a:cubicBezTo>
                    <a:pt x="36" y="105"/>
                    <a:pt x="36" y="77"/>
                    <a:pt x="40" y="56"/>
                  </a:cubicBezTo>
                  <a:cubicBezTo>
                    <a:pt x="49" y="15"/>
                    <a:pt x="80" y="11"/>
                    <a:pt x="90" y="11"/>
                  </a:cubicBezTo>
                  <a:cubicBezTo>
                    <a:pt x="103" y="11"/>
                    <a:pt x="131" y="18"/>
                    <a:pt x="139" y="54"/>
                  </a:cubicBezTo>
                  <a:cubicBezTo>
                    <a:pt x="143" y="76"/>
                    <a:pt x="143" y="106"/>
                    <a:pt x="143" y="133"/>
                  </a:cubicBezTo>
                  <a:cubicBezTo>
                    <a:pt x="143" y="156"/>
                    <a:pt x="143" y="192"/>
                    <a:pt x="139" y="215"/>
                  </a:cubicBezTo>
                  <a:cubicBezTo>
                    <a:pt x="130" y="256"/>
                    <a:pt x="103" y="262"/>
                    <a:pt x="90" y="26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6" name="Freeform 46"/>
            <p:cNvSpPr>
              <a:spLocks noEditPoints="1"/>
            </p:cNvSpPr>
            <p:nvPr/>
          </p:nvSpPr>
          <p:spPr bwMode="auto">
            <a:xfrm>
              <a:off x="3714750" y="2870198"/>
              <a:ext cx="12700" cy="263525"/>
            </a:xfrm>
            <a:custGeom>
              <a:avLst/>
              <a:gdLst>
                <a:gd name="T0" fmla="*/ 8 w 8"/>
                <a:gd name="T1" fmla="*/ 0 h 166"/>
                <a:gd name="T2" fmla="*/ 8 w 8"/>
                <a:gd name="T3" fmla="*/ 63 h 166"/>
                <a:gd name="T4" fmla="*/ 0 w 8"/>
                <a:gd name="T5" fmla="*/ 63 h 166"/>
                <a:gd name="T6" fmla="*/ 0 w 8"/>
                <a:gd name="T7" fmla="*/ 0 h 166"/>
                <a:gd name="T8" fmla="*/ 8 w 8"/>
                <a:gd name="T9" fmla="*/ 0 h 166"/>
                <a:gd name="T10" fmla="*/ 8 w 8"/>
                <a:gd name="T11" fmla="*/ 125 h 166"/>
                <a:gd name="T12" fmla="*/ 8 w 8"/>
                <a:gd name="T13" fmla="*/ 166 h 166"/>
                <a:gd name="T14" fmla="*/ 0 w 8"/>
                <a:gd name="T15" fmla="*/ 166 h 166"/>
                <a:gd name="T16" fmla="*/ 0 w 8"/>
                <a:gd name="T17" fmla="*/ 125 h 166"/>
                <a:gd name="T18" fmla="*/ 8 w 8"/>
                <a:gd name="T19" fmla="*/ 12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6">
                  <a:moveTo>
                    <a:pt x="8" y="0"/>
                  </a:moveTo>
                  <a:lnTo>
                    <a:pt x="8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8" y="0"/>
                  </a:lnTo>
                  <a:close/>
                  <a:moveTo>
                    <a:pt x="8" y="125"/>
                  </a:moveTo>
                  <a:lnTo>
                    <a:pt x="8" y="166"/>
                  </a:lnTo>
                  <a:lnTo>
                    <a:pt x="0" y="166"/>
                  </a:lnTo>
                  <a:lnTo>
                    <a:pt x="0" y="125"/>
                  </a:lnTo>
                  <a:lnTo>
                    <a:pt x="8" y="12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bevel/>
              <a:headEnd/>
              <a:tailEnd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bevel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7" name="Freeform 47"/>
            <p:cNvSpPr>
              <a:spLocks noEditPoints="1"/>
            </p:cNvSpPr>
            <p:nvPr/>
          </p:nvSpPr>
          <p:spPr bwMode="auto">
            <a:xfrm>
              <a:off x="3759200" y="2943223"/>
              <a:ext cx="100013" cy="98425"/>
            </a:xfrm>
            <a:custGeom>
              <a:avLst/>
              <a:gdLst>
                <a:gd name="T0" fmla="*/ 64 w 390"/>
                <a:gd name="T1" fmla="*/ 330 h 372"/>
                <a:gd name="T2" fmla="*/ 15 w 390"/>
                <a:gd name="T3" fmla="*/ 355 h 372"/>
                <a:gd name="T4" fmla="*/ 0 w 390"/>
                <a:gd name="T5" fmla="*/ 366 h 372"/>
                <a:gd name="T6" fmla="*/ 15 w 390"/>
                <a:gd name="T7" fmla="*/ 372 h 372"/>
                <a:gd name="T8" fmla="*/ 210 w 390"/>
                <a:gd name="T9" fmla="*/ 372 h 372"/>
                <a:gd name="T10" fmla="*/ 360 w 390"/>
                <a:gd name="T11" fmla="*/ 254 h 372"/>
                <a:gd name="T12" fmla="*/ 276 w 390"/>
                <a:gd name="T13" fmla="*/ 178 h 372"/>
                <a:gd name="T14" fmla="*/ 390 w 390"/>
                <a:gd name="T15" fmla="*/ 75 h 372"/>
                <a:gd name="T16" fmla="*/ 288 w 390"/>
                <a:gd name="T17" fmla="*/ 0 h 372"/>
                <a:gd name="T18" fmla="*/ 105 w 390"/>
                <a:gd name="T19" fmla="*/ 0 h 372"/>
                <a:gd name="T20" fmla="*/ 89 w 390"/>
                <a:gd name="T21" fmla="*/ 11 h 372"/>
                <a:gd name="T22" fmla="*/ 104 w 390"/>
                <a:gd name="T23" fmla="*/ 17 h 372"/>
                <a:gd name="T24" fmla="*/ 125 w 390"/>
                <a:gd name="T25" fmla="*/ 18 h 372"/>
                <a:gd name="T26" fmla="*/ 140 w 390"/>
                <a:gd name="T27" fmla="*/ 26 h 372"/>
                <a:gd name="T28" fmla="*/ 138 w 390"/>
                <a:gd name="T29" fmla="*/ 37 h 372"/>
                <a:gd name="T30" fmla="*/ 64 w 390"/>
                <a:gd name="T31" fmla="*/ 330 h 372"/>
                <a:gd name="T32" fmla="*/ 147 w 390"/>
                <a:gd name="T33" fmla="*/ 173 h 372"/>
                <a:gd name="T34" fmla="*/ 181 w 390"/>
                <a:gd name="T35" fmla="*/ 37 h 372"/>
                <a:gd name="T36" fmla="*/ 210 w 390"/>
                <a:gd name="T37" fmla="*/ 17 h 372"/>
                <a:gd name="T38" fmla="*/ 280 w 390"/>
                <a:gd name="T39" fmla="*/ 17 h 372"/>
                <a:gd name="T40" fmla="*/ 340 w 390"/>
                <a:gd name="T41" fmla="*/ 73 h 372"/>
                <a:gd name="T42" fmla="*/ 226 w 390"/>
                <a:gd name="T43" fmla="*/ 173 h 372"/>
                <a:gd name="T44" fmla="*/ 147 w 390"/>
                <a:gd name="T45" fmla="*/ 173 h 372"/>
                <a:gd name="T46" fmla="*/ 122 w 390"/>
                <a:gd name="T47" fmla="*/ 355 h 372"/>
                <a:gd name="T48" fmla="*/ 110 w 390"/>
                <a:gd name="T49" fmla="*/ 355 h 372"/>
                <a:gd name="T50" fmla="*/ 103 w 390"/>
                <a:gd name="T51" fmla="*/ 349 h 372"/>
                <a:gd name="T52" fmla="*/ 106 w 390"/>
                <a:gd name="T53" fmla="*/ 337 h 372"/>
                <a:gd name="T54" fmla="*/ 144 w 390"/>
                <a:gd name="T55" fmla="*/ 185 h 372"/>
                <a:gd name="T56" fmla="*/ 247 w 390"/>
                <a:gd name="T57" fmla="*/ 185 h 372"/>
                <a:gd name="T58" fmla="*/ 309 w 390"/>
                <a:gd name="T59" fmla="*/ 248 h 372"/>
                <a:gd name="T60" fmla="*/ 197 w 390"/>
                <a:gd name="T61" fmla="*/ 355 h 372"/>
                <a:gd name="T62" fmla="*/ 122 w 390"/>
                <a:gd name="T63" fmla="*/ 35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0" h="372">
                  <a:moveTo>
                    <a:pt x="64" y="330"/>
                  </a:moveTo>
                  <a:cubicBezTo>
                    <a:pt x="59" y="351"/>
                    <a:pt x="58" y="355"/>
                    <a:pt x="15" y="355"/>
                  </a:cubicBezTo>
                  <a:cubicBezTo>
                    <a:pt x="6" y="355"/>
                    <a:pt x="0" y="355"/>
                    <a:pt x="0" y="366"/>
                  </a:cubicBezTo>
                  <a:cubicBezTo>
                    <a:pt x="0" y="372"/>
                    <a:pt x="5" y="372"/>
                    <a:pt x="15" y="372"/>
                  </a:cubicBezTo>
                  <a:lnTo>
                    <a:pt x="210" y="372"/>
                  </a:lnTo>
                  <a:cubicBezTo>
                    <a:pt x="296" y="372"/>
                    <a:pt x="360" y="308"/>
                    <a:pt x="360" y="254"/>
                  </a:cubicBezTo>
                  <a:cubicBezTo>
                    <a:pt x="360" y="215"/>
                    <a:pt x="328" y="184"/>
                    <a:pt x="276" y="178"/>
                  </a:cubicBezTo>
                  <a:cubicBezTo>
                    <a:pt x="332" y="167"/>
                    <a:pt x="390" y="127"/>
                    <a:pt x="390" y="75"/>
                  </a:cubicBezTo>
                  <a:cubicBezTo>
                    <a:pt x="390" y="35"/>
                    <a:pt x="354" y="0"/>
                    <a:pt x="288" y="0"/>
                  </a:cubicBezTo>
                  <a:lnTo>
                    <a:pt x="105" y="0"/>
                  </a:lnTo>
                  <a:cubicBezTo>
                    <a:pt x="95" y="0"/>
                    <a:pt x="89" y="0"/>
                    <a:pt x="89" y="11"/>
                  </a:cubicBezTo>
                  <a:cubicBezTo>
                    <a:pt x="89" y="17"/>
                    <a:pt x="94" y="17"/>
                    <a:pt x="104" y="17"/>
                  </a:cubicBezTo>
                  <a:cubicBezTo>
                    <a:pt x="105" y="17"/>
                    <a:pt x="116" y="17"/>
                    <a:pt x="125" y="18"/>
                  </a:cubicBezTo>
                  <a:cubicBezTo>
                    <a:pt x="135" y="19"/>
                    <a:pt x="140" y="19"/>
                    <a:pt x="140" y="26"/>
                  </a:cubicBezTo>
                  <a:cubicBezTo>
                    <a:pt x="140" y="29"/>
                    <a:pt x="139" y="30"/>
                    <a:pt x="138" y="37"/>
                  </a:cubicBezTo>
                  <a:lnTo>
                    <a:pt x="64" y="330"/>
                  </a:lnTo>
                  <a:close/>
                  <a:moveTo>
                    <a:pt x="147" y="173"/>
                  </a:moveTo>
                  <a:lnTo>
                    <a:pt x="181" y="37"/>
                  </a:lnTo>
                  <a:cubicBezTo>
                    <a:pt x="186" y="18"/>
                    <a:pt x="187" y="17"/>
                    <a:pt x="210" y="17"/>
                  </a:cubicBezTo>
                  <a:lnTo>
                    <a:pt x="280" y="17"/>
                  </a:lnTo>
                  <a:cubicBezTo>
                    <a:pt x="328" y="17"/>
                    <a:pt x="340" y="49"/>
                    <a:pt x="340" y="73"/>
                  </a:cubicBezTo>
                  <a:cubicBezTo>
                    <a:pt x="340" y="121"/>
                    <a:pt x="293" y="173"/>
                    <a:pt x="226" y="173"/>
                  </a:cubicBezTo>
                  <a:lnTo>
                    <a:pt x="147" y="173"/>
                  </a:lnTo>
                  <a:close/>
                  <a:moveTo>
                    <a:pt x="122" y="355"/>
                  </a:moveTo>
                  <a:cubicBezTo>
                    <a:pt x="115" y="355"/>
                    <a:pt x="114" y="355"/>
                    <a:pt x="110" y="355"/>
                  </a:cubicBezTo>
                  <a:cubicBezTo>
                    <a:pt x="105" y="354"/>
                    <a:pt x="103" y="354"/>
                    <a:pt x="103" y="349"/>
                  </a:cubicBezTo>
                  <a:cubicBezTo>
                    <a:pt x="103" y="348"/>
                    <a:pt x="103" y="347"/>
                    <a:pt x="106" y="337"/>
                  </a:cubicBezTo>
                  <a:lnTo>
                    <a:pt x="144" y="185"/>
                  </a:lnTo>
                  <a:lnTo>
                    <a:pt x="247" y="185"/>
                  </a:lnTo>
                  <a:cubicBezTo>
                    <a:pt x="299" y="185"/>
                    <a:pt x="309" y="225"/>
                    <a:pt x="309" y="248"/>
                  </a:cubicBezTo>
                  <a:cubicBezTo>
                    <a:pt x="309" y="302"/>
                    <a:pt x="261" y="355"/>
                    <a:pt x="197" y="355"/>
                  </a:cubicBezTo>
                  <a:lnTo>
                    <a:pt x="122" y="35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8" name="Freeform 48"/>
            <p:cNvSpPr>
              <a:spLocks/>
            </p:cNvSpPr>
            <p:nvPr/>
          </p:nvSpPr>
          <p:spPr bwMode="auto">
            <a:xfrm>
              <a:off x="3868738" y="2922586"/>
              <a:ext cx="33338" cy="68263"/>
            </a:xfrm>
            <a:custGeom>
              <a:avLst/>
              <a:gdLst>
                <a:gd name="T0" fmla="*/ 78 w 130"/>
                <a:gd name="T1" fmla="*/ 91 h 253"/>
                <a:gd name="T2" fmla="*/ 117 w 130"/>
                <a:gd name="T3" fmla="*/ 91 h 253"/>
                <a:gd name="T4" fmla="*/ 130 w 130"/>
                <a:gd name="T5" fmla="*/ 83 h 253"/>
                <a:gd name="T6" fmla="*/ 118 w 130"/>
                <a:gd name="T7" fmla="*/ 78 h 253"/>
                <a:gd name="T8" fmla="*/ 82 w 130"/>
                <a:gd name="T9" fmla="*/ 78 h 253"/>
                <a:gd name="T10" fmla="*/ 96 w 130"/>
                <a:gd name="T11" fmla="*/ 21 h 253"/>
                <a:gd name="T12" fmla="*/ 98 w 130"/>
                <a:gd name="T13" fmla="*/ 13 h 253"/>
                <a:gd name="T14" fmla="*/ 84 w 130"/>
                <a:gd name="T15" fmla="*/ 0 h 253"/>
                <a:gd name="T16" fmla="*/ 64 w 130"/>
                <a:gd name="T17" fmla="*/ 29 h 253"/>
                <a:gd name="T18" fmla="*/ 51 w 130"/>
                <a:gd name="T19" fmla="*/ 78 h 253"/>
                <a:gd name="T20" fmla="*/ 13 w 130"/>
                <a:gd name="T21" fmla="*/ 78 h 253"/>
                <a:gd name="T22" fmla="*/ 0 w 130"/>
                <a:gd name="T23" fmla="*/ 85 h 253"/>
                <a:gd name="T24" fmla="*/ 12 w 130"/>
                <a:gd name="T25" fmla="*/ 91 h 253"/>
                <a:gd name="T26" fmla="*/ 48 w 130"/>
                <a:gd name="T27" fmla="*/ 91 h 253"/>
                <a:gd name="T28" fmla="*/ 24 w 130"/>
                <a:gd name="T29" fmla="*/ 186 h 253"/>
                <a:gd name="T30" fmla="*/ 18 w 130"/>
                <a:gd name="T31" fmla="*/ 216 h 253"/>
                <a:gd name="T32" fmla="*/ 59 w 130"/>
                <a:gd name="T33" fmla="*/ 253 h 253"/>
                <a:gd name="T34" fmla="*/ 126 w 130"/>
                <a:gd name="T35" fmla="*/ 192 h 253"/>
                <a:gd name="T36" fmla="*/ 120 w 130"/>
                <a:gd name="T37" fmla="*/ 187 h 253"/>
                <a:gd name="T38" fmla="*/ 112 w 130"/>
                <a:gd name="T39" fmla="*/ 195 h 253"/>
                <a:gd name="T40" fmla="*/ 60 w 130"/>
                <a:gd name="T41" fmla="*/ 242 h 253"/>
                <a:gd name="T42" fmla="*/ 47 w 130"/>
                <a:gd name="T43" fmla="*/ 223 h 253"/>
                <a:gd name="T44" fmla="*/ 49 w 130"/>
                <a:gd name="T45" fmla="*/ 206 h 253"/>
                <a:gd name="T46" fmla="*/ 78 w 130"/>
                <a:gd name="T47" fmla="*/ 9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0" h="253">
                  <a:moveTo>
                    <a:pt x="78" y="91"/>
                  </a:moveTo>
                  <a:lnTo>
                    <a:pt x="117" y="91"/>
                  </a:lnTo>
                  <a:cubicBezTo>
                    <a:pt x="125" y="91"/>
                    <a:pt x="130" y="91"/>
                    <a:pt x="130" y="83"/>
                  </a:cubicBezTo>
                  <a:cubicBezTo>
                    <a:pt x="130" y="78"/>
                    <a:pt x="125" y="78"/>
                    <a:pt x="118" y="78"/>
                  </a:cubicBezTo>
                  <a:lnTo>
                    <a:pt x="82" y="78"/>
                  </a:lnTo>
                  <a:lnTo>
                    <a:pt x="96" y="21"/>
                  </a:lnTo>
                  <a:cubicBezTo>
                    <a:pt x="98" y="15"/>
                    <a:pt x="98" y="13"/>
                    <a:pt x="98" y="13"/>
                  </a:cubicBezTo>
                  <a:cubicBezTo>
                    <a:pt x="98" y="4"/>
                    <a:pt x="91" y="0"/>
                    <a:pt x="84" y="0"/>
                  </a:cubicBezTo>
                  <a:cubicBezTo>
                    <a:pt x="71" y="0"/>
                    <a:pt x="68" y="11"/>
                    <a:pt x="64" y="29"/>
                  </a:cubicBezTo>
                  <a:lnTo>
                    <a:pt x="51" y="78"/>
                  </a:lnTo>
                  <a:lnTo>
                    <a:pt x="13" y="78"/>
                  </a:lnTo>
                  <a:cubicBezTo>
                    <a:pt x="5" y="78"/>
                    <a:pt x="0" y="78"/>
                    <a:pt x="0" y="85"/>
                  </a:cubicBezTo>
                  <a:cubicBezTo>
                    <a:pt x="0" y="91"/>
                    <a:pt x="5" y="91"/>
                    <a:pt x="12" y="91"/>
                  </a:cubicBezTo>
                  <a:lnTo>
                    <a:pt x="48" y="91"/>
                  </a:lnTo>
                  <a:lnTo>
                    <a:pt x="24" y="186"/>
                  </a:lnTo>
                  <a:cubicBezTo>
                    <a:pt x="22" y="196"/>
                    <a:pt x="18" y="210"/>
                    <a:pt x="18" y="216"/>
                  </a:cubicBezTo>
                  <a:cubicBezTo>
                    <a:pt x="18" y="240"/>
                    <a:pt x="38" y="253"/>
                    <a:pt x="59" y="253"/>
                  </a:cubicBezTo>
                  <a:cubicBezTo>
                    <a:pt x="101" y="253"/>
                    <a:pt x="126" y="197"/>
                    <a:pt x="126" y="192"/>
                  </a:cubicBezTo>
                  <a:cubicBezTo>
                    <a:pt x="126" y="188"/>
                    <a:pt x="122" y="187"/>
                    <a:pt x="120" y="187"/>
                  </a:cubicBezTo>
                  <a:cubicBezTo>
                    <a:pt x="115" y="187"/>
                    <a:pt x="115" y="189"/>
                    <a:pt x="112" y="195"/>
                  </a:cubicBezTo>
                  <a:cubicBezTo>
                    <a:pt x="104" y="214"/>
                    <a:pt x="84" y="242"/>
                    <a:pt x="60" y="242"/>
                  </a:cubicBezTo>
                  <a:cubicBezTo>
                    <a:pt x="52" y="242"/>
                    <a:pt x="47" y="237"/>
                    <a:pt x="47" y="223"/>
                  </a:cubicBezTo>
                  <a:cubicBezTo>
                    <a:pt x="47" y="216"/>
                    <a:pt x="48" y="211"/>
                    <a:pt x="49" y="206"/>
                  </a:cubicBezTo>
                  <a:lnTo>
                    <a:pt x="78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9" name="Freeform 49"/>
            <p:cNvSpPr>
              <a:spLocks noEditPoints="1"/>
            </p:cNvSpPr>
            <p:nvPr/>
          </p:nvSpPr>
          <p:spPr bwMode="auto">
            <a:xfrm>
              <a:off x="3863975" y="3008311"/>
              <a:ext cx="44450" cy="71438"/>
            </a:xfrm>
            <a:custGeom>
              <a:avLst/>
              <a:gdLst>
                <a:gd name="T0" fmla="*/ 115 w 177"/>
                <a:gd name="T1" fmla="*/ 121 h 273"/>
                <a:gd name="T2" fmla="*/ 165 w 177"/>
                <a:gd name="T3" fmla="*/ 59 h 273"/>
                <a:gd name="T4" fmla="*/ 89 w 177"/>
                <a:gd name="T5" fmla="*/ 0 h 273"/>
                <a:gd name="T6" fmla="*/ 12 w 177"/>
                <a:gd name="T7" fmla="*/ 66 h 273"/>
                <a:gd name="T8" fmla="*/ 28 w 177"/>
                <a:gd name="T9" fmla="*/ 106 h 273"/>
                <a:gd name="T10" fmla="*/ 61 w 177"/>
                <a:gd name="T11" fmla="*/ 131 h 273"/>
                <a:gd name="T12" fmla="*/ 0 w 177"/>
                <a:gd name="T13" fmla="*/ 204 h 273"/>
                <a:gd name="T14" fmla="*/ 88 w 177"/>
                <a:gd name="T15" fmla="*/ 273 h 273"/>
                <a:gd name="T16" fmla="*/ 177 w 177"/>
                <a:gd name="T17" fmla="*/ 198 h 273"/>
                <a:gd name="T18" fmla="*/ 157 w 177"/>
                <a:gd name="T19" fmla="*/ 149 h 273"/>
                <a:gd name="T20" fmla="*/ 115 w 177"/>
                <a:gd name="T21" fmla="*/ 121 h 273"/>
                <a:gd name="T22" fmla="*/ 53 w 177"/>
                <a:gd name="T23" fmla="*/ 83 h 273"/>
                <a:gd name="T24" fmla="*/ 32 w 177"/>
                <a:gd name="T25" fmla="*/ 51 h 273"/>
                <a:gd name="T26" fmla="*/ 88 w 177"/>
                <a:gd name="T27" fmla="*/ 10 h 273"/>
                <a:gd name="T28" fmla="*/ 145 w 177"/>
                <a:gd name="T29" fmla="*/ 59 h 273"/>
                <a:gd name="T30" fmla="*/ 103 w 177"/>
                <a:gd name="T31" fmla="*/ 113 h 273"/>
                <a:gd name="T32" fmla="*/ 53 w 177"/>
                <a:gd name="T33" fmla="*/ 83 h 273"/>
                <a:gd name="T34" fmla="*/ 73 w 177"/>
                <a:gd name="T35" fmla="*/ 138 h 273"/>
                <a:gd name="T36" fmla="*/ 127 w 177"/>
                <a:gd name="T37" fmla="*/ 171 h 273"/>
                <a:gd name="T38" fmla="*/ 154 w 177"/>
                <a:gd name="T39" fmla="*/ 211 h 273"/>
                <a:gd name="T40" fmla="*/ 89 w 177"/>
                <a:gd name="T41" fmla="*/ 261 h 273"/>
                <a:gd name="T42" fmla="*/ 23 w 177"/>
                <a:gd name="T43" fmla="*/ 204 h 273"/>
                <a:gd name="T44" fmla="*/ 73 w 177"/>
                <a:gd name="T45" fmla="*/ 138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7" h="273">
                  <a:moveTo>
                    <a:pt x="115" y="121"/>
                  </a:moveTo>
                  <a:cubicBezTo>
                    <a:pt x="138" y="110"/>
                    <a:pt x="165" y="90"/>
                    <a:pt x="165" y="59"/>
                  </a:cubicBezTo>
                  <a:cubicBezTo>
                    <a:pt x="165" y="21"/>
                    <a:pt x="126" y="0"/>
                    <a:pt x="89" y="0"/>
                  </a:cubicBezTo>
                  <a:cubicBezTo>
                    <a:pt x="47" y="0"/>
                    <a:pt x="12" y="29"/>
                    <a:pt x="12" y="66"/>
                  </a:cubicBezTo>
                  <a:cubicBezTo>
                    <a:pt x="12" y="81"/>
                    <a:pt x="18" y="95"/>
                    <a:pt x="28" y="106"/>
                  </a:cubicBezTo>
                  <a:cubicBezTo>
                    <a:pt x="34" y="115"/>
                    <a:pt x="36" y="115"/>
                    <a:pt x="61" y="131"/>
                  </a:cubicBezTo>
                  <a:cubicBezTo>
                    <a:pt x="11" y="153"/>
                    <a:pt x="0" y="182"/>
                    <a:pt x="0" y="204"/>
                  </a:cubicBezTo>
                  <a:cubicBezTo>
                    <a:pt x="0" y="248"/>
                    <a:pt x="45" y="273"/>
                    <a:pt x="88" y="273"/>
                  </a:cubicBezTo>
                  <a:cubicBezTo>
                    <a:pt x="137" y="273"/>
                    <a:pt x="177" y="240"/>
                    <a:pt x="177" y="198"/>
                  </a:cubicBezTo>
                  <a:cubicBezTo>
                    <a:pt x="177" y="173"/>
                    <a:pt x="163" y="156"/>
                    <a:pt x="157" y="149"/>
                  </a:cubicBezTo>
                  <a:cubicBezTo>
                    <a:pt x="150" y="143"/>
                    <a:pt x="150" y="142"/>
                    <a:pt x="115" y="121"/>
                  </a:cubicBezTo>
                  <a:close/>
                  <a:moveTo>
                    <a:pt x="53" y="83"/>
                  </a:moveTo>
                  <a:cubicBezTo>
                    <a:pt x="42" y="77"/>
                    <a:pt x="32" y="65"/>
                    <a:pt x="32" y="51"/>
                  </a:cubicBezTo>
                  <a:cubicBezTo>
                    <a:pt x="32" y="26"/>
                    <a:pt x="60" y="10"/>
                    <a:pt x="88" y="10"/>
                  </a:cubicBezTo>
                  <a:cubicBezTo>
                    <a:pt x="119" y="10"/>
                    <a:pt x="145" y="31"/>
                    <a:pt x="145" y="59"/>
                  </a:cubicBezTo>
                  <a:cubicBezTo>
                    <a:pt x="145" y="82"/>
                    <a:pt x="127" y="102"/>
                    <a:pt x="103" y="113"/>
                  </a:cubicBezTo>
                  <a:lnTo>
                    <a:pt x="53" y="83"/>
                  </a:lnTo>
                  <a:close/>
                  <a:moveTo>
                    <a:pt x="73" y="138"/>
                  </a:moveTo>
                  <a:cubicBezTo>
                    <a:pt x="75" y="139"/>
                    <a:pt x="120" y="167"/>
                    <a:pt x="127" y="171"/>
                  </a:cubicBezTo>
                  <a:cubicBezTo>
                    <a:pt x="133" y="175"/>
                    <a:pt x="154" y="187"/>
                    <a:pt x="154" y="211"/>
                  </a:cubicBezTo>
                  <a:cubicBezTo>
                    <a:pt x="154" y="242"/>
                    <a:pt x="122" y="261"/>
                    <a:pt x="89" y="261"/>
                  </a:cubicBezTo>
                  <a:cubicBezTo>
                    <a:pt x="53" y="261"/>
                    <a:pt x="23" y="237"/>
                    <a:pt x="23" y="204"/>
                  </a:cubicBezTo>
                  <a:cubicBezTo>
                    <a:pt x="23" y="174"/>
                    <a:pt x="45" y="151"/>
                    <a:pt x="73" y="13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0" name="Freeform 50"/>
            <p:cNvSpPr>
              <a:spLocks noEditPoints="1"/>
            </p:cNvSpPr>
            <p:nvPr/>
          </p:nvSpPr>
          <p:spPr bwMode="auto">
            <a:xfrm>
              <a:off x="3917950" y="3008311"/>
              <a:ext cx="44450" cy="71438"/>
            </a:xfrm>
            <a:custGeom>
              <a:avLst/>
              <a:gdLst>
                <a:gd name="T0" fmla="*/ 139 w 176"/>
                <a:gd name="T1" fmla="*/ 147 h 273"/>
                <a:gd name="T2" fmla="*/ 69 w 176"/>
                <a:gd name="T3" fmla="*/ 261 h 273"/>
                <a:gd name="T4" fmla="*/ 30 w 176"/>
                <a:gd name="T5" fmla="*/ 248 h 273"/>
                <a:gd name="T6" fmla="*/ 48 w 176"/>
                <a:gd name="T7" fmla="*/ 229 h 273"/>
                <a:gd name="T8" fmla="*/ 30 w 176"/>
                <a:gd name="T9" fmla="*/ 210 h 273"/>
                <a:gd name="T10" fmla="*/ 11 w 176"/>
                <a:gd name="T11" fmla="*/ 230 h 273"/>
                <a:gd name="T12" fmla="*/ 70 w 176"/>
                <a:gd name="T13" fmla="*/ 273 h 273"/>
                <a:gd name="T14" fmla="*/ 176 w 176"/>
                <a:gd name="T15" fmla="*/ 134 h 273"/>
                <a:gd name="T16" fmla="*/ 89 w 176"/>
                <a:gd name="T17" fmla="*/ 0 h 273"/>
                <a:gd name="T18" fmla="*/ 0 w 176"/>
                <a:gd name="T19" fmla="*/ 89 h 273"/>
                <a:gd name="T20" fmla="*/ 84 w 176"/>
                <a:gd name="T21" fmla="*/ 178 h 273"/>
                <a:gd name="T22" fmla="*/ 139 w 176"/>
                <a:gd name="T23" fmla="*/ 139 h 273"/>
                <a:gd name="T24" fmla="*/ 139 w 176"/>
                <a:gd name="T25" fmla="*/ 147 h 273"/>
                <a:gd name="T26" fmla="*/ 85 w 176"/>
                <a:gd name="T27" fmla="*/ 166 h 273"/>
                <a:gd name="T28" fmla="*/ 47 w 176"/>
                <a:gd name="T29" fmla="*/ 143 h 273"/>
                <a:gd name="T30" fmla="*/ 38 w 176"/>
                <a:gd name="T31" fmla="*/ 89 h 273"/>
                <a:gd name="T32" fmla="*/ 48 w 176"/>
                <a:gd name="T33" fmla="*/ 32 h 273"/>
                <a:gd name="T34" fmla="*/ 90 w 176"/>
                <a:gd name="T35" fmla="*/ 10 h 273"/>
                <a:gd name="T36" fmla="*/ 129 w 176"/>
                <a:gd name="T37" fmla="*/ 38 h 273"/>
                <a:gd name="T38" fmla="*/ 138 w 176"/>
                <a:gd name="T39" fmla="*/ 97 h 273"/>
                <a:gd name="T40" fmla="*/ 85 w 176"/>
                <a:gd name="T41" fmla="*/ 166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6" h="273">
                  <a:moveTo>
                    <a:pt x="139" y="147"/>
                  </a:moveTo>
                  <a:cubicBezTo>
                    <a:pt x="139" y="244"/>
                    <a:pt x="92" y="261"/>
                    <a:pt x="69" y="261"/>
                  </a:cubicBezTo>
                  <a:cubicBezTo>
                    <a:pt x="61" y="261"/>
                    <a:pt x="40" y="260"/>
                    <a:pt x="30" y="248"/>
                  </a:cubicBezTo>
                  <a:cubicBezTo>
                    <a:pt x="47" y="246"/>
                    <a:pt x="48" y="233"/>
                    <a:pt x="48" y="229"/>
                  </a:cubicBezTo>
                  <a:cubicBezTo>
                    <a:pt x="48" y="217"/>
                    <a:pt x="39" y="210"/>
                    <a:pt x="30" y="210"/>
                  </a:cubicBezTo>
                  <a:cubicBezTo>
                    <a:pt x="22" y="210"/>
                    <a:pt x="11" y="215"/>
                    <a:pt x="11" y="230"/>
                  </a:cubicBezTo>
                  <a:cubicBezTo>
                    <a:pt x="11" y="257"/>
                    <a:pt x="33" y="273"/>
                    <a:pt x="70" y="273"/>
                  </a:cubicBezTo>
                  <a:cubicBezTo>
                    <a:pt x="124" y="273"/>
                    <a:pt x="176" y="219"/>
                    <a:pt x="176" y="134"/>
                  </a:cubicBezTo>
                  <a:cubicBezTo>
                    <a:pt x="176" y="30"/>
                    <a:pt x="130" y="0"/>
                    <a:pt x="89" y="0"/>
                  </a:cubicBezTo>
                  <a:cubicBezTo>
                    <a:pt x="42" y="0"/>
                    <a:pt x="0" y="36"/>
                    <a:pt x="0" y="89"/>
                  </a:cubicBezTo>
                  <a:cubicBezTo>
                    <a:pt x="0" y="140"/>
                    <a:pt x="39" y="178"/>
                    <a:pt x="84" y="178"/>
                  </a:cubicBezTo>
                  <a:cubicBezTo>
                    <a:pt x="112" y="178"/>
                    <a:pt x="129" y="160"/>
                    <a:pt x="139" y="139"/>
                  </a:cubicBezTo>
                  <a:lnTo>
                    <a:pt x="139" y="147"/>
                  </a:lnTo>
                  <a:close/>
                  <a:moveTo>
                    <a:pt x="85" y="166"/>
                  </a:moveTo>
                  <a:cubicBezTo>
                    <a:pt x="67" y="166"/>
                    <a:pt x="56" y="158"/>
                    <a:pt x="47" y="143"/>
                  </a:cubicBezTo>
                  <a:cubicBezTo>
                    <a:pt x="38" y="128"/>
                    <a:pt x="38" y="109"/>
                    <a:pt x="38" y="89"/>
                  </a:cubicBezTo>
                  <a:cubicBezTo>
                    <a:pt x="38" y="66"/>
                    <a:pt x="38" y="49"/>
                    <a:pt x="48" y="32"/>
                  </a:cubicBezTo>
                  <a:cubicBezTo>
                    <a:pt x="58" y="18"/>
                    <a:pt x="71" y="10"/>
                    <a:pt x="90" y="10"/>
                  </a:cubicBezTo>
                  <a:cubicBezTo>
                    <a:pt x="116" y="10"/>
                    <a:pt x="128" y="36"/>
                    <a:pt x="129" y="38"/>
                  </a:cubicBezTo>
                  <a:cubicBezTo>
                    <a:pt x="138" y="58"/>
                    <a:pt x="138" y="89"/>
                    <a:pt x="138" y="97"/>
                  </a:cubicBezTo>
                  <a:cubicBezTo>
                    <a:pt x="138" y="128"/>
                    <a:pt x="121" y="166"/>
                    <a:pt x="85" y="16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1" name="Freeform 51"/>
            <p:cNvSpPr>
              <a:spLocks noEditPoints="1"/>
            </p:cNvSpPr>
            <p:nvPr/>
          </p:nvSpPr>
          <p:spPr bwMode="auto">
            <a:xfrm>
              <a:off x="4981575" y="2870198"/>
              <a:ext cx="12700" cy="263525"/>
            </a:xfrm>
            <a:custGeom>
              <a:avLst/>
              <a:gdLst>
                <a:gd name="T0" fmla="*/ 8 w 8"/>
                <a:gd name="T1" fmla="*/ 0 h 166"/>
                <a:gd name="T2" fmla="*/ 8 w 8"/>
                <a:gd name="T3" fmla="*/ 63 h 166"/>
                <a:gd name="T4" fmla="*/ 0 w 8"/>
                <a:gd name="T5" fmla="*/ 63 h 166"/>
                <a:gd name="T6" fmla="*/ 0 w 8"/>
                <a:gd name="T7" fmla="*/ 0 h 166"/>
                <a:gd name="T8" fmla="*/ 8 w 8"/>
                <a:gd name="T9" fmla="*/ 0 h 166"/>
                <a:gd name="T10" fmla="*/ 8 w 8"/>
                <a:gd name="T11" fmla="*/ 125 h 166"/>
                <a:gd name="T12" fmla="*/ 8 w 8"/>
                <a:gd name="T13" fmla="*/ 166 h 166"/>
                <a:gd name="T14" fmla="*/ 0 w 8"/>
                <a:gd name="T15" fmla="*/ 166 h 166"/>
                <a:gd name="T16" fmla="*/ 0 w 8"/>
                <a:gd name="T17" fmla="*/ 125 h 166"/>
                <a:gd name="T18" fmla="*/ 8 w 8"/>
                <a:gd name="T19" fmla="*/ 12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6">
                  <a:moveTo>
                    <a:pt x="8" y="0"/>
                  </a:moveTo>
                  <a:lnTo>
                    <a:pt x="8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8" y="0"/>
                  </a:lnTo>
                  <a:close/>
                  <a:moveTo>
                    <a:pt x="8" y="125"/>
                  </a:moveTo>
                  <a:lnTo>
                    <a:pt x="8" y="166"/>
                  </a:lnTo>
                  <a:lnTo>
                    <a:pt x="0" y="166"/>
                  </a:lnTo>
                  <a:lnTo>
                    <a:pt x="0" y="125"/>
                  </a:lnTo>
                  <a:lnTo>
                    <a:pt x="8" y="12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bevel/>
              <a:headEnd/>
              <a:tailEnd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bevel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2" name="Freeform 52"/>
            <p:cNvSpPr>
              <a:spLocks/>
            </p:cNvSpPr>
            <p:nvPr/>
          </p:nvSpPr>
          <p:spPr bwMode="auto">
            <a:xfrm>
              <a:off x="4784725" y="2940048"/>
              <a:ext cx="82550" cy="104775"/>
            </a:xfrm>
            <a:custGeom>
              <a:avLst/>
              <a:gdLst>
                <a:gd name="T0" fmla="*/ 324 w 324"/>
                <a:gd name="T1" fmla="*/ 5 h 396"/>
                <a:gd name="T2" fmla="*/ 318 w 324"/>
                <a:gd name="T3" fmla="*/ 0 h 396"/>
                <a:gd name="T4" fmla="*/ 308 w 324"/>
                <a:gd name="T5" fmla="*/ 8 h 396"/>
                <a:gd name="T6" fmla="*/ 282 w 324"/>
                <a:gd name="T7" fmla="*/ 39 h 396"/>
                <a:gd name="T8" fmla="*/ 204 w 324"/>
                <a:gd name="T9" fmla="*/ 0 h 396"/>
                <a:gd name="T10" fmla="*/ 69 w 324"/>
                <a:gd name="T11" fmla="*/ 128 h 396"/>
                <a:gd name="T12" fmla="*/ 126 w 324"/>
                <a:gd name="T13" fmla="*/ 206 h 396"/>
                <a:gd name="T14" fmla="*/ 184 w 324"/>
                <a:gd name="T15" fmla="*/ 221 h 396"/>
                <a:gd name="T16" fmla="*/ 234 w 324"/>
                <a:gd name="T17" fmla="*/ 279 h 396"/>
                <a:gd name="T18" fmla="*/ 136 w 324"/>
                <a:gd name="T19" fmla="*/ 379 h 396"/>
                <a:gd name="T20" fmla="*/ 41 w 324"/>
                <a:gd name="T21" fmla="*/ 300 h 396"/>
                <a:gd name="T22" fmla="*/ 44 w 324"/>
                <a:gd name="T23" fmla="*/ 270 h 396"/>
                <a:gd name="T24" fmla="*/ 45 w 324"/>
                <a:gd name="T25" fmla="*/ 266 h 396"/>
                <a:gd name="T26" fmla="*/ 38 w 324"/>
                <a:gd name="T27" fmla="*/ 260 h 396"/>
                <a:gd name="T28" fmla="*/ 33 w 324"/>
                <a:gd name="T29" fmla="*/ 263 h 396"/>
                <a:gd name="T30" fmla="*/ 0 w 324"/>
                <a:gd name="T31" fmla="*/ 391 h 396"/>
                <a:gd name="T32" fmla="*/ 6 w 324"/>
                <a:gd name="T33" fmla="*/ 396 h 396"/>
                <a:gd name="T34" fmla="*/ 16 w 324"/>
                <a:gd name="T35" fmla="*/ 388 h 396"/>
                <a:gd name="T36" fmla="*/ 43 w 324"/>
                <a:gd name="T37" fmla="*/ 357 h 396"/>
                <a:gd name="T38" fmla="*/ 135 w 324"/>
                <a:gd name="T39" fmla="*/ 396 h 396"/>
                <a:gd name="T40" fmla="*/ 274 w 324"/>
                <a:gd name="T41" fmla="*/ 256 h 396"/>
                <a:gd name="T42" fmla="*/ 247 w 324"/>
                <a:gd name="T43" fmla="*/ 192 h 396"/>
                <a:gd name="T44" fmla="*/ 178 w 324"/>
                <a:gd name="T45" fmla="*/ 165 h 396"/>
                <a:gd name="T46" fmla="*/ 141 w 324"/>
                <a:gd name="T47" fmla="*/ 155 h 396"/>
                <a:gd name="T48" fmla="*/ 108 w 324"/>
                <a:gd name="T49" fmla="*/ 105 h 396"/>
                <a:gd name="T50" fmla="*/ 203 w 324"/>
                <a:gd name="T51" fmla="*/ 15 h 396"/>
                <a:gd name="T52" fmla="*/ 282 w 324"/>
                <a:gd name="T53" fmla="*/ 99 h 396"/>
                <a:gd name="T54" fmla="*/ 280 w 324"/>
                <a:gd name="T55" fmla="*/ 130 h 396"/>
                <a:gd name="T56" fmla="*/ 286 w 324"/>
                <a:gd name="T57" fmla="*/ 135 h 396"/>
                <a:gd name="T58" fmla="*/ 294 w 324"/>
                <a:gd name="T59" fmla="*/ 125 h 396"/>
                <a:gd name="T60" fmla="*/ 324 w 324"/>
                <a:gd name="T61" fmla="*/ 5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4" h="396">
                  <a:moveTo>
                    <a:pt x="324" y="5"/>
                  </a:moveTo>
                  <a:cubicBezTo>
                    <a:pt x="324" y="3"/>
                    <a:pt x="323" y="0"/>
                    <a:pt x="318" y="0"/>
                  </a:cubicBezTo>
                  <a:cubicBezTo>
                    <a:pt x="315" y="0"/>
                    <a:pt x="314" y="0"/>
                    <a:pt x="308" y="8"/>
                  </a:cubicBezTo>
                  <a:lnTo>
                    <a:pt x="282" y="39"/>
                  </a:lnTo>
                  <a:cubicBezTo>
                    <a:pt x="268" y="13"/>
                    <a:pt x="239" y="0"/>
                    <a:pt x="204" y="0"/>
                  </a:cubicBezTo>
                  <a:cubicBezTo>
                    <a:pt x="135" y="0"/>
                    <a:pt x="69" y="62"/>
                    <a:pt x="69" y="128"/>
                  </a:cubicBezTo>
                  <a:cubicBezTo>
                    <a:pt x="69" y="173"/>
                    <a:pt x="98" y="198"/>
                    <a:pt x="126" y="206"/>
                  </a:cubicBezTo>
                  <a:lnTo>
                    <a:pt x="184" y="221"/>
                  </a:lnTo>
                  <a:cubicBezTo>
                    <a:pt x="204" y="226"/>
                    <a:pt x="234" y="234"/>
                    <a:pt x="234" y="279"/>
                  </a:cubicBezTo>
                  <a:cubicBezTo>
                    <a:pt x="234" y="328"/>
                    <a:pt x="190" y="379"/>
                    <a:pt x="136" y="379"/>
                  </a:cubicBezTo>
                  <a:cubicBezTo>
                    <a:pt x="101" y="379"/>
                    <a:pt x="41" y="367"/>
                    <a:pt x="41" y="300"/>
                  </a:cubicBezTo>
                  <a:cubicBezTo>
                    <a:pt x="41" y="287"/>
                    <a:pt x="43" y="274"/>
                    <a:pt x="44" y="270"/>
                  </a:cubicBezTo>
                  <a:cubicBezTo>
                    <a:pt x="44" y="268"/>
                    <a:pt x="45" y="267"/>
                    <a:pt x="45" y="266"/>
                  </a:cubicBezTo>
                  <a:cubicBezTo>
                    <a:pt x="45" y="261"/>
                    <a:pt x="41" y="260"/>
                    <a:pt x="38" y="260"/>
                  </a:cubicBezTo>
                  <a:cubicBezTo>
                    <a:pt x="36" y="260"/>
                    <a:pt x="35" y="261"/>
                    <a:pt x="33" y="263"/>
                  </a:cubicBezTo>
                  <a:cubicBezTo>
                    <a:pt x="31" y="265"/>
                    <a:pt x="0" y="389"/>
                    <a:pt x="0" y="391"/>
                  </a:cubicBezTo>
                  <a:cubicBezTo>
                    <a:pt x="0" y="394"/>
                    <a:pt x="3" y="396"/>
                    <a:pt x="6" y="396"/>
                  </a:cubicBezTo>
                  <a:cubicBezTo>
                    <a:pt x="9" y="396"/>
                    <a:pt x="10" y="396"/>
                    <a:pt x="16" y="388"/>
                  </a:cubicBezTo>
                  <a:lnTo>
                    <a:pt x="43" y="357"/>
                  </a:lnTo>
                  <a:cubicBezTo>
                    <a:pt x="66" y="389"/>
                    <a:pt x="103" y="396"/>
                    <a:pt x="135" y="396"/>
                  </a:cubicBezTo>
                  <a:cubicBezTo>
                    <a:pt x="209" y="396"/>
                    <a:pt x="274" y="324"/>
                    <a:pt x="274" y="256"/>
                  </a:cubicBezTo>
                  <a:cubicBezTo>
                    <a:pt x="274" y="218"/>
                    <a:pt x="255" y="200"/>
                    <a:pt x="247" y="192"/>
                  </a:cubicBezTo>
                  <a:cubicBezTo>
                    <a:pt x="234" y="180"/>
                    <a:pt x="226" y="178"/>
                    <a:pt x="178" y="165"/>
                  </a:cubicBezTo>
                  <a:cubicBezTo>
                    <a:pt x="166" y="162"/>
                    <a:pt x="146" y="156"/>
                    <a:pt x="141" y="155"/>
                  </a:cubicBezTo>
                  <a:cubicBezTo>
                    <a:pt x="126" y="150"/>
                    <a:pt x="108" y="134"/>
                    <a:pt x="108" y="105"/>
                  </a:cubicBezTo>
                  <a:cubicBezTo>
                    <a:pt x="108" y="61"/>
                    <a:pt x="151" y="15"/>
                    <a:pt x="203" y="15"/>
                  </a:cubicBezTo>
                  <a:cubicBezTo>
                    <a:pt x="249" y="15"/>
                    <a:pt x="282" y="38"/>
                    <a:pt x="282" y="99"/>
                  </a:cubicBezTo>
                  <a:cubicBezTo>
                    <a:pt x="282" y="117"/>
                    <a:pt x="280" y="127"/>
                    <a:pt x="280" y="130"/>
                  </a:cubicBezTo>
                  <a:cubicBezTo>
                    <a:pt x="280" y="131"/>
                    <a:pt x="280" y="135"/>
                    <a:pt x="286" y="135"/>
                  </a:cubicBezTo>
                  <a:cubicBezTo>
                    <a:pt x="292" y="135"/>
                    <a:pt x="292" y="134"/>
                    <a:pt x="294" y="125"/>
                  </a:cubicBezTo>
                  <a:lnTo>
                    <a:pt x="324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3" name="Freeform 53"/>
            <p:cNvSpPr>
              <a:spLocks/>
            </p:cNvSpPr>
            <p:nvPr/>
          </p:nvSpPr>
          <p:spPr bwMode="auto">
            <a:xfrm>
              <a:off x="4873625" y="2922586"/>
              <a:ext cx="33338" cy="68263"/>
            </a:xfrm>
            <a:custGeom>
              <a:avLst/>
              <a:gdLst>
                <a:gd name="T0" fmla="*/ 78 w 129"/>
                <a:gd name="T1" fmla="*/ 91 h 253"/>
                <a:gd name="T2" fmla="*/ 117 w 129"/>
                <a:gd name="T3" fmla="*/ 91 h 253"/>
                <a:gd name="T4" fmla="*/ 129 w 129"/>
                <a:gd name="T5" fmla="*/ 83 h 253"/>
                <a:gd name="T6" fmla="*/ 117 w 129"/>
                <a:gd name="T7" fmla="*/ 78 h 253"/>
                <a:gd name="T8" fmla="*/ 81 w 129"/>
                <a:gd name="T9" fmla="*/ 78 h 253"/>
                <a:gd name="T10" fmla="*/ 95 w 129"/>
                <a:gd name="T11" fmla="*/ 21 h 253"/>
                <a:gd name="T12" fmla="*/ 97 w 129"/>
                <a:gd name="T13" fmla="*/ 13 h 253"/>
                <a:gd name="T14" fmla="*/ 84 w 129"/>
                <a:gd name="T15" fmla="*/ 0 h 253"/>
                <a:gd name="T16" fmla="*/ 63 w 129"/>
                <a:gd name="T17" fmla="*/ 29 h 253"/>
                <a:gd name="T18" fmla="*/ 51 w 129"/>
                <a:gd name="T19" fmla="*/ 78 h 253"/>
                <a:gd name="T20" fmla="*/ 12 w 129"/>
                <a:gd name="T21" fmla="*/ 78 h 253"/>
                <a:gd name="T22" fmla="*/ 0 w 129"/>
                <a:gd name="T23" fmla="*/ 85 h 253"/>
                <a:gd name="T24" fmla="*/ 12 w 129"/>
                <a:gd name="T25" fmla="*/ 91 h 253"/>
                <a:gd name="T26" fmla="*/ 48 w 129"/>
                <a:gd name="T27" fmla="*/ 91 h 253"/>
                <a:gd name="T28" fmla="*/ 24 w 129"/>
                <a:gd name="T29" fmla="*/ 186 h 253"/>
                <a:gd name="T30" fmla="*/ 18 w 129"/>
                <a:gd name="T31" fmla="*/ 216 h 253"/>
                <a:gd name="T32" fmla="*/ 58 w 129"/>
                <a:gd name="T33" fmla="*/ 253 h 253"/>
                <a:gd name="T34" fmla="*/ 125 w 129"/>
                <a:gd name="T35" fmla="*/ 192 h 253"/>
                <a:gd name="T36" fmla="*/ 119 w 129"/>
                <a:gd name="T37" fmla="*/ 187 h 253"/>
                <a:gd name="T38" fmla="*/ 112 w 129"/>
                <a:gd name="T39" fmla="*/ 195 h 253"/>
                <a:gd name="T40" fmla="*/ 60 w 129"/>
                <a:gd name="T41" fmla="*/ 242 h 253"/>
                <a:gd name="T42" fmla="*/ 46 w 129"/>
                <a:gd name="T43" fmla="*/ 223 h 253"/>
                <a:gd name="T44" fmla="*/ 49 w 129"/>
                <a:gd name="T45" fmla="*/ 206 h 253"/>
                <a:gd name="T46" fmla="*/ 78 w 129"/>
                <a:gd name="T47" fmla="*/ 9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9" h="253">
                  <a:moveTo>
                    <a:pt x="78" y="91"/>
                  </a:moveTo>
                  <a:lnTo>
                    <a:pt x="117" y="91"/>
                  </a:lnTo>
                  <a:cubicBezTo>
                    <a:pt x="124" y="91"/>
                    <a:pt x="129" y="91"/>
                    <a:pt x="129" y="83"/>
                  </a:cubicBezTo>
                  <a:cubicBezTo>
                    <a:pt x="129" y="78"/>
                    <a:pt x="124" y="78"/>
                    <a:pt x="117" y="78"/>
                  </a:cubicBezTo>
                  <a:lnTo>
                    <a:pt x="81" y="78"/>
                  </a:lnTo>
                  <a:lnTo>
                    <a:pt x="95" y="21"/>
                  </a:lnTo>
                  <a:cubicBezTo>
                    <a:pt x="97" y="15"/>
                    <a:pt x="97" y="13"/>
                    <a:pt x="97" y="13"/>
                  </a:cubicBezTo>
                  <a:cubicBezTo>
                    <a:pt x="97" y="4"/>
                    <a:pt x="91" y="0"/>
                    <a:pt x="84" y="0"/>
                  </a:cubicBezTo>
                  <a:cubicBezTo>
                    <a:pt x="70" y="0"/>
                    <a:pt x="68" y="11"/>
                    <a:pt x="63" y="29"/>
                  </a:cubicBezTo>
                  <a:lnTo>
                    <a:pt x="51" y="78"/>
                  </a:lnTo>
                  <a:lnTo>
                    <a:pt x="12" y="78"/>
                  </a:lnTo>
                  <a:cubicBezTo>
                    <a:pt x="5" y="78"/>
                    <a:pt x="0" y="78"/>
                    <a:pt x="0" y="85"/>
                  </a:cubicBezTo>
                  <a:cubicBezTo>
                    <a:pt x="0" y="91"/>
                    <a:pt x="5" y="91"/>
                    <a:pt x="12" y="91"/>
                  </a:cubicBezTo>
                  <a:lnTo>
                    <a:pt x="48" y="91"/>
                  </a:lnTo>
                  <a:lnTo>
                    <a:pt x="24" y="186"/>
                  </a:lnTo>
                  <a:cubicBezTo>
                    <a:pt x="21" y="196"/>
                    <a:pt x="18" y="210"/>
                    <a:pt x="18" y="216"/>
                  </a:cubicBezTo>
                  <a:cubicBezTo>
                    <a:pt x="18" y="240"/>
                    <a:pt x="37" y="253"/>
                    <a:pt x="58" y="253"/>
                  </a:cubicBezTo>
                  <a:cubicBezTo>
                    <a:pt x="101" y="253"/>
                    <a:pt x="125" y="197"/>
                    <a:pt x="125" y="192"/>
                  </a:cubicBezTo>
                  <a:cubicBezTo>
                    <a:pt x="125" y="188"/>
                    <a:pt x="122" y="187"/>
                    <a:pt x="119" y="187"/>
                  </a:cubicBezTo>
                  <a:cubicBezTo>
                    <a:pt x="115" y="187"/>
                    <a:pt x="115" y="189"/>
                    <a:pt x="112" y="195"/>
                  </a:cubicBezTo>
                  <a:cubicBezTo>
                    <a:pt x="104" y="214"/>
                    <a:pt x="84" y="242"/>
                    <a:pt x="60" y="242"/>
                  </a:cubicBezTo>
                  <a:cubicBezTo>
                    <a:pt x="51" y="242"/>
                    <a:pt x="46" y="237"/>
                    <a:pt x="46" y="223"/>
                  </a:cubicBezTo>
                  <a:cubicBezTo>
                    <a:pt x="46" y="216"/>
                    <a:pt x="48" y="211"/>
                    <a:pt x="49" y="206"/>
                  </a:cubicBezTo>
                  <a:lnTo>
                    <a:pt x="78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4" name="Freeform 54"/>
            <p:cNvSpPr>
              <a:spLocks noEditPoints="1"/>
            </p:cNvSpPr>
            <p:nvPr/>
          </p:nvSpPr>
          <p:spPr bwMode="auto">
            <a:xfrm>
              <a:off x="4867275" y="3008311"/>
              <a:ext cx="44450" cy="71438"/>
            </a:xfrm>
            <a:custGeom>
              <a:avLst/>
              <a:gdLst>
                <a:gd name="T0" fmla="*/ 178 w 178"/>
                <a:gd name="T1" fmla="*/ 138 h 273"/>
                <a:gd name="T2" fmla="*/ 161 w 178"/>
                <a:gd name="T3" fmla="*/ 44 h 273"/>
                <a:gd name="T4" fmla="*/ 89 w 178"/>
                <a:gd name="T5" fmla="*/ 0 h 273"/>
                <a:gd name="T6" fmla="*/ 15 w 178"/>
                <a:gd name="T7" fmla="*/ 48 h 273"/>
                <a:gd name="T8" fmla="*/ 0 w 178"/>
                <a:gd name="T9" fmla="*/ 138 h 273"/>
                <a:gd name="T10" fmla="*/ 20 w 178"/>
                <a:gd name="T11" fmla="*/ 236 h 273"/>
                <a:gd name="T12" fmla="*/ 89 w 178"/>
                <a:gd name="T13" fmla="*/ 273 h 273"/>
                <a:gd name="T14" fmla="*/ 162 w 178"/>
                <a:gd name="T15" fmla="*/ 228 h 273"/>
                <a:gd name="T16" fmla="*/ 178 w 178"/>
                <a:gd name="T17" fmla="*/ 138 h 273"/>
                <a:gd name="T18" fmla="*/ 89 w 178"/>
                <a:gd name="T19" fmla="*/ 262 h 273"/>
                <a:gd name="T20" fmla="*/ 40 w 178"/>
                <a:gd name="T21" fmla="*/ 214 h 273"/>
                <a:gd name="T22" fmla="*/ 35 w 178"/>
                <a:gd name="T23" fmla="*/ 133 h 273"/>
                <a:gd name="T24" fmla="*/ 40 w 178"/>
                <a:gd name="T25" fmla="*/ 56 h 273"/>
                <a:gd name="T26" fmla="*/ 89 w 178"/>
                <a:gd name="T27" fmla="*/ 11 h 273"/>
                <a:gd name="T28" fmla="*/ 138 w 178"/>
                <a:gd name="T29" fmla="*/ 54 h 273"/>
                <a:gd name="T30" fmla="*/ 143 w 178"/>
                <a:gd name="T31" fmla="*/ 133 h 273"/>
                <a:gd name="T32" fmla="*/ 138 w 178"/>
                <a:gd name="T33" fmla="*/ 215 h 273"/>
                <a:gd name="T34" fmla="*/ 89 w 178"/>
                <a:gd name="T35" fmla="*/ 26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8" h="273">
                  <a:moveTo>
                    <a:pt x="178" y="138"/>
                  </a:moveTo>
                  <a:cubicBezTo>
                    <a:pt x="178" y="95"/>
                    <a:pt x="174" y="69"/>
                    <a:pt x="161" y="44"/>
                  </a:cubicBezTo>
                  <a:cubicBezTo>
                    <a:pt x="143" y="9"/>
                    <a:pt x="111" y="0"/>
                    <a:pt x="89" y="0"/>
                  </a:cubicBezTo>
                  <a:cubicBezTo>
                    <a:pt x="39" y="0"/>
                    <a:pt x="20" y="37"/>
                    <a:pt x="15" y="48"/>
                  </a:cubicBezTo>
                  <a:cubicBezTo>
                    <a:pt x="0" y="77"/>
                    <a:pt x="0" y="117"/>
                    <a:pt x="0" y="138"/>
                  </a:cubicBezTo>
                  <a:cubicBezTo>
                    <a:pt x="0" y="164"/>
                    <a:pt x="1" y="204"/>
                    <a:pt x="20" y="236"/>
                  </a:cubicBezTo>
                  <a:cubicBezTo>
                    <a:pt x="38" y="266"/>
                    <a:pt x="68" y="273"/>
                    <a:pt x="89" y="273"/>
                  </a:cubicBezTo>
                  <a:cubicBezTo>
                    <a:pt x="108" y="273"/>
                    <a:pt x="142" y="267"/>
                    <a:pt x="162" y="228"/>
                  </a:cubicBezTo>
                  <a:cubicBezTo>
                    <a:pt x="177" y="199"/>
                    <a:pt x="178" y="164"/>
                    <a:pt x="178" y="138"/>
                  </a:cubicBezTo>
                  <a:close/>
                  <a:moveTo>
                    <a:pt x="89" y="262"/>
                  </a:moveTo>
                  <a:cubicBezTo>
                    <a:pt x="75" y="262"/>
                    <a:pt x="48" y="256"/>
                    <a:pt x="40" y="214"/>
                  </a:cubicBezTo>
                  <a:cubicBezTo>
                    <a:pt x="35" y="191"/>
                    <a:pt x="35" y="154"/>
                    <a:pt x="35" y="133"/>
                  </a:cubicBezTo>
                  <a:cubicBezTo>
                    <a:pt x="35" y="105"/>
                    <a:pt x="35" y="77"/>
                    <a:pt x="40" y="56"/>
                  </a:cubicBezTo>
                  <a:cubicBezTo>
                    <a:pt x="48" y="15"/>
                    <a:pt x="79" y="11"/>
                    <a:pt x="89" y="11"/>
                  </a:cubicBezTo>
                  <a:cubicBezTo>
                    <a:pt x="103" y="11"/>
                    <a:pt x="130" y="18"/>
                    <a:pt x="138" y="54"/>
                  </a:cubicBezTo>
                  <a:cubicBezTo>
                    <a:pt x="143" y="76"/>
                    <a:pt x="143" y="106"/>
                    <a:pt x="143" y="133"/>
                  </a:cubicBezTo>
                  <a:cubicBezTo>
                    <a:pt x="143" y="156"/>
                    <a:pt x="143" y="192"/>
                    <a:pt x="138" y="215"/>
                  </a:cubicBezTo>
                  <a:cubicBezTo>
                    <a:pt x="130" y="256"/>
                    <a:pt x="102" y="262"/>
                    <a:pt x="89" y="26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5" name="Freeform 55"/>
            <p:cNvSpPr>
              <a:spLocks noEditPoints="1"/>
            </p:cNvSpPr>
            <p:nvPr/>
          </p:nvSpPr>
          <p:spPr bwMode="auto">
            <a:xfrm>
              <a:off x="5707063" y="2870198"/>
              <a:ext cx="12700" cy="263525"/>
            </a:xfrm>
            <a:custGeom>
              <a:avLst/>
              <a:gdLst>
                <a:gd name="T0" fmla="*/ 8 w 8"/>
                <a:gd name="T1" fmla="*/ 0 h 166"/>
                <a:gd name="T2" fmla="*/ 8 w 8"/>
                <a:gd name="T3" fmla="*/ 63 h 166"/>
                <a:gd name="T4" fmla="*/ 0 w 8"/>
                <a:gd name="T5" fmla="*/ 63 h 166"/>
                <a:gd name="T6" fmla="*/ 0 w 8"/>
                <a:gd name="T7" fmla="*/ 0 h 166"/>
                <a:gd name="T8" fmla="*/ 8 w 8"/>
                <a:gd name="T9" fmla="*/ 0 h 166"/>
                <a:gd name="T10" fmla="*/ 8 w 8"/>
                <a:gd name="T11" fmla="*/ 125 h 166"/>
                <a:gd name="T12" fmla="*/ 8 w 8"/>
                <a:gd name="T13" fmla="*/ 166 h 166"/>
                <a:gd name="T14" fmla="*/ 0 w 8"/>
                <a:gd name="T15" fmla="*/ 166 h 166"/>
                <a:gd name="T16" fmla="*/ 0 w 8"/>
                <a:gd name="T17" fmla="*/ 125 h 166"/>
                <a:gd name="T18" fmla="*/ 8 w 8"/>
                <a:gd name="T19" fmla="*/ 12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6">
                  <a:moveTo>
                    <a:pt x="8" y="0"/>
                  </a:moveTo>
                  <a:lnTo>
                    <a:pt x="8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8" y="0"/>
                  </a:lnTo>
                  <a:close/>
                  <a:moveTo>
                    <a:pt x="8" y="125"/>
                  </a:moveTo>
                  <a:lnTo>
                    <a:pt x="8" y="166"/>
                  </a:lnTo>
                  <a:lnTo>
                    <a:pt x="0" y="166"/>
                  </a:lnTo>
                  <a:lnTo>
                    <a:pt x="0" y="125"/>
                  </a:lnTo>
                  <a:lnTo>
                    <a:pt x="8" y="12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prstDash val="solid"/>
              <a:bevel/>
              <a:headEnd/>
              <a:tailEnd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bevel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6" name="Freeform 56"/>
            <p:cNvSpPr>
              <a:spLocks/>
            </p:cNvSpPr>
            <p:nvPr/>
          </p:nvSpPr>
          <p:spPr bwMode="auto">
            <a:xfrm>
              <a:off x="5762625" y="2940048"/>
              <a:ext cx="82550" cy="104775"/>
            </a:xfrm>
            <a:custGeom>
              <a:avLst/>
              <a:gdLst>
                <a:gd name="T0" fmla="*/ 323 w 323"/>
                <a:gd name="T1" fmla="*/ 5 h 396"/>
                <a:gd name="T2" fmla="*/ 317 w 323"/>
                <a:gd name="T3" fmla="*/ 0 h 396"/>
                <a:gd name="T4" fmla="*/ 307 w 323"/>
                <a:gd name="T5" fmla="*/ 8 h 396"/>
                <a:gd name="T6" fmla="*/ 281 w 323"/>
                <a:gd name="T7" fmla="*/ 39 h 396"/>
                <a:gd name="T8" fmla="*/ 203 w 323"/>
                <a:gd name="T9" fmla="*/ 0 h 396"/>
                <a:gd name="T10" fmla="*/ 68 w 323"/>
                <a:gd name="T11" fmla="*/ 128 h 396"/>
                <a:gd name="T12" fmla="*/ 125 w 323"/>
                <a:gd name="T13" fmla="*/ 206 h 396"/>
                <a:gd name="T14" fmla="*/ 183 w 323"/>
                <a:gd name="T15" fmla="*/ 221 h 396"/>
                <a:gd name="T16" fmla="*/ 233 w 323"/>
                <a:gd name="T17" fmla="*/ 279 h 396"/>
                <a:gd name="T18" fmla="*/ 135 w 323"/>
                <a:gd name="T19" fmla="*/ 379 h 396"/>
                <a:gd name="T20" fmla="*/ 40 w 323"/>
                <a:gd name="T21" fmla="*/ 300 h 396"/>
                <a:gd name="T22" fmla="*/ 43 w 323"/>
                <a:gd name="T23" fmla="*/ 270 h 396"/>
                <a:gd name="T24" fmla="*/ 44 w 323"/>
                <a:gd name="T25" fmla="*/ 266 h 396"/>
                <a:gd name="T26" fmla="*/ 38 w 323"/>
                <a:gd name="T27" fmla="*/ 260 h 396"/>
                <a:gd name="T28" fmla="*/ 32 w 323"/>
                <a:gd name="T29" fmla="*/ 263 h 396"/>
                <a:gd name="T30" fmla="*/ 0 w 323"/>
                <a:gd name="T31" fmla="*/ 391 h 396"/>
                <a:gd name="T32" fmla="*/ 5 w 323"/>
                <a:gd name="T33" fmla="*/ 396 h 396"/>
                <a:gd name="T34" fmla="*/ 15 w 323"/>
                <a:gd name="T35" fmla="*/ 388 h 396"/>
                <a:gd name="T36" fmla="*/ 42 w 323"/>
                <a:gd name="T37" fmla="*/ 357 h 396"/>
                <a:gd name="T38" fmla="*/ 134 w 323"/>
                <a:gd name="T39" fmla="*/ 396 h 396"/>
                <a:gd name="T40" fmla="*/ 273 w 323"/>
                <a:gd name="T41" fmla="*/ 256 h 396"/>
                <a:gd name="T42" fmla="*/ 246 w 323"/>
                <a:gd name="T43" fmla="*/ 192 h 396"/>
                <a:gd name="T44" fmla="*/ 177 w 323"/>
                <a:gd name="T45" fmla="*/ 165 h 396"/>
                <a:gd name="T46" fmla="*/ 140 w 323"/>
                <a:gd name="T47" fmla="*/ 155 h 396"/>
                <a:gd name="T48" fmla="*/ 107 w 323"/>
                <a:gd name="T49" fmla="*/ 105 h 396"/>
                <a:gd name="T50" fmla="*/ 202 w 323"/>
                <a:gd name="T51" fmla="*/ 15 h 396"/>
                <a:gd name="T52" fmla="*/ 281 w 323"/>
                <a:gd name="T53" fmla="*/ 99 h 396"/>
                <a:gd name="T54" fmla="*/ 279 w 323"/>
                <a:gd name="T55" fmla="*/ 130 h 396"/>
                <a:gd name="T56" fmla="*/ 285 w 323"/>
                <a:gd name="T57" fmla="*/ 135 h 396"/>
                <a:gd name="T58" fmla="*/ 294 w 323"/>
                <a:gd name="T59" fmla="*/ 125 h 396"/>
                <a:gd name="T60" fmla="*/ 323 w 323"/>
                <a:gd name="T61" fmla="*/ 5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3" h="396">
                  <a:moveTo>
                    <a:pt x="323" y="5"/>
                  </a:moveTo>
                  <a:cubicBezTo>
                    <a:pt x="323" y="3"/>
                    <a:pt x="322" y="0"/>
                    <a:pt x="317" y="0"/>
                  </a:cubicBezTo>
                  <a:cubicBezTo>
                    <a:pt x="314" y="0"/>
                    <a:pt x="314" y="0"/>
                    <a:pt x="307" y="8"/>
                  </a:cubicBezTo>
                  <a:lnTo>
                    <a:pt x="281" y="39"/>
                  </a:lnTo>
                  <a:cubicBezTo>
                    <a:pt x="267" y="13"/>
                    <a:pt x="238" y="0"/>
                    <a:pt x="203" y="0"/>
                  </a:cubicBezTo>
                  <a:cubicBezTo>
                    <a:pt x="134" y="0"/>
                    <a:pt x="68" y="62"/>
                    <a:pt x="68" y="128"/>
                  </a:cubicBezTo>
                  <a:cubicBezTo>
                    <a:pt x="68" y="173"/>
                    <a:pt x="97" y="198"/>
                    <a:pt x="125" y="206"/>
                  </a:cubicBezTo>
                  <a:lnTo>
                    <a:pt x="183" y="221"/>
                  </a:lnTo>
                  <a:cubicBezTo>
                    <a:pt x="204" y="226"/>
                    <a:pt x="233" y="234"/>
                    <a:pt x="233" y="279"/>
                  </a:cubicBezTo>
                  <a:cubicBezTo>
                    <a:pt x="233" y="328"/>
                    <a:pt x="189" y="379"/>
                    <a:pt x="135" y="379"/>
                  </a:cubicBezTo>
                  <a:cubicBezTo>
                    <a:pt x="100" y="379"/>
                    <a:pt x="40" y="367"/>
                    <a:pt x="40" y="300"/>
                  </a:cubicBezTo>
                  <a:cubicBezTo>
                    <a:pt x="40" y="287"/>
                    <a:pt x="43" y="274"/>
                    <a:pt x="43" y="270"/>
                  </a:cubicBezTo>
                  <a:cubicBezTo>
                    <a:pt x="44" y="268"/>
                    <a:pt x="44" y="267"/>
                    <a:pt x="44" y="266"/>
                  </a:cubicBezTo>
                  <a:cubicBezTo>
                    <a:pt x="44" y="261"/>
                    <a:pt x="40" y="260"/>
                    <a:pt x="38" y="260"/>
                  </a:cubicBezTo>
                  <a:cubicBezTo>
                    <a:pt x="35" y="260"/>
                    <a:pt x="34" y="261"/>
                    <a:pt x="32" y="263"/>
                  </a:cubicBezTo>
                  <a:cubicBezTo>
                    <a:pt x="30" y="265"/>
                    <a:pt x="0" y="389"/>
                    <a:pt x="0" y="391"/>
                  </a:cubicBezTo>
                  <a:cubicBezTo>
                    <a:pt x="0" y="394"/>
                    <a:pt x="2" y="396"/>
                    <a:pt x="5" y="396"/>
                  </a:cubicBezTo>
                  <a:cubicBezTo>
                    <a:pt x="8" y="396"/>
                    <a:pt x="9" y="396"/>
                    <a:pt x="15" y="388"/>
                  </a:cubicBezTo>
                  <a:lnTo>
                    <a:pt x="42" y="357"/>
                  </a:lnTo>
                  <a:cubicBezTo>
                    <a:pt x="66" y="389"/>
                    <a:pt x="103" y="396"/>
                    <a:pt x="134" y="396"/>
                  </a:cubicBezTo>
                  <a:cubicBezTo>
                    <a:pt x="208" y="396"/>
                    <a:pt x="273" y="324"/>
                    <a:pt x="273" y="256"/>
                  </a:cubicBezTo>
                  <a:cubicBezTo>
                    <a:pt x="273" y="218"/>
                    <a:pt x="254" y="200"/>
                    <a:pt x="246" y="192"/>
                  </a:cubicBezTo>
                  <a:cubicBezTo>
                    <a:pt x="233" y="180"/>
                    <a:pt x="225" y="178"/>
                    <a:pt x="177" y="165"/>
                  </a:cubicBezTo>
                  <a:cubicBezTo>
                    <a:pt x="165" y="162"/>
                    <a:pt x="145" y="156"/>
                    <a:pt x="140" y="155"/>
                  </a:cubicBezTo>
                  <a:cubicBezTo>
                    <a:pt x="125" y="150"/>
                    <a:pt x="107" y="134"/>
                    <a:pt x="107" y="105"/>
                  </a:cubicBezTo>
                  <a:cubicBezTo>
                    <a:pt x="107" y="61"/>
                    <a:pt x="151" y="15"/>
                    <a:pt x="202" y="15"/>
                  </a:cubicBezTo>
                  <a:cubicBezTo>
                    <a:pt x="248" y="15"/>
                    <a:pt x="281" y="38"/>
                    <a:pt x="281" y="99"/>
                  </a:cubicBezTo>
                  <a:cubicBezTo>
                    <a:pt x="281" y="117"/>
                    <a:pt x="279" y="127"/>
                    <a:pt x="279" y="130"/>
                  </a:cubicBezTo>
                  <a:cubicBezTo>
                    <a:pt x="279" y="131"/>
                    <a:pt x="279" y="135"/>
                    <a:pt x="285" y="135"/>
                  </a:cubicBezTo>
                  <a:cubicBezTo>
                    <a:pt x="291" y="135"/>
                    <a:pt x="291" y="134"/>
                    <a:pt x="294" y="125"/>
                  </a:cubicBezTo>
                  <a:lnTo>
                    <a:pt x="323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7" name="Freeform 57"/>
            <p:cNvSpPr>
              <a:spLocks/>
            </p:cNvSpPr>
            <p:nvPr/>
          </p:nvSpPr>
          <p:spPr bwMode="auto">
            <a:xfrm>
              <a:off x="5849938" y="2922586"/>
              <a:ext cx="33338" cy="68263"/>
            </a:xfrm>
            <a:custGeom>
              <a:avLst/>
              <a:gdLst>
                <a:gd name="T0" fmla="*/ 78 w 130"/>
                <a:gd name="T1" fmla="*/ 91 h 253"/>
                <a:gd name="T2" fmla="*/ 117 w 130"/>
                <a:gd name="T3" fmla="*/ 91 h 253"/>
                <a:gd name="T4" fmla="*/ 130 w 130"/>
                <a:gd name="T5" fmla="*/ 83 h 253"/>
                <a:gd name="T6" fmla="*/ 118 w 130"/>
                <a:gd name="T7" fmla="*/ 78 h 253"/>
                <a:gd name="T8" fmla="*/ 81 w 130"/>
                <a:gd name="T9" fmla="*/ 78 h 253"/>
                <a:gd name="T10" fmla="*/ 96 w 130"/>
                <a:gd name="T11" fmla="*/ 21 h 253"/>
                <a:gd name="T12" fmla="*/ 97 w 130"/>
                <a:gd name="T13" fmla="*/ 13 h 253"/>
                <a:gd name="T14" fmla="*/ 84 w 130"/>
                <a:gd name="T15" fmla="*/ 0 h 253"/>
                <a:gd name="T16" fmla="*/ 63 w 130"/>
                <a:gd name="T17" fmla="*/ 29 h 253"/>
                <a:gd name="T18" fmla="*/ 51 w 130"/>
                <a:gd name="T19" fmla="*/ 78 h 253"/>
                <a:gd name="T20" fmla="*/ 13 w 130"/>
                <a:gd name="T21" fmla="*/ 78 h 253"/>
                <a:gd name="T22" fmla="*/ 0 w 130"/>
                <a:gd name="T23" fmla="*/ 85 h 253"/>
                <a:gd name="T24" fmla="*/ 12 w 130"/>
                <a:gd name="T25" fmla="*/ 91 h 253"/>
                <a:gd name="T26" fmla="*/ 48 w 130"/>
                <a:gd name="T27" fmla="*/ 91 h 253"/>
                <a:gd name="T28" fmla="*/ 24 w 130"/>
                <a:gd name="T29" fmla="*/ 186 h 253"/>
                <a:gd name="T30" fmla="*/ 18 w 130"/>
                <a:gd name="T31" fmla="*/ 216 h 253"/>
                <a:gd name="T32" fmla="*/ 59 w 130"/>
                <a:gd name="T33" fmla="*/ 253 h 253"/>
                <a:gd name="T34" fmla="*/ 126 w 130"/>
                <a:gd name="T35" fmla="*/ 192 h 253"/>
                <a:gd name="T36" fmla="*/ 120 w 130"/>
                <a:gd name="T37" fmla="*/ 187 h 253"/>
                <a:gd name="T38" fmla="*/ 112 w 130"/>
                <a:gd name="T39" fmla="*/ 195 h 253"/>
                <a:gd name="T40" fmla="*/ 60 w 130"/>
                <a:gd name="T41" fmla="*/ 242 h 253"/>
                <a:gd name="T42" fmla="*/ 47 w 130"/>
                <a:gd name="T43" fmla="*/ 223 h 253"/>
                <a:gd name="T44" fmla="*/ 49 w 130"/>
                <a:gd name="T45" fmla="*/ 206 h 253"/>
                <a:gd name="T46" fmla="*/ 78 w 130"/>
                <a:gd name="T47" fmla="*/ 9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0" h="253">
                  <a:moveTo>
                    <a:pt x="78" y="91"/>
                  </a:moveTo>
                  <a:lnTo>
                    <a:pt x="117" y="91"/>
                  </a:lnTo>
                  <a:cubicBezTo>
                    <a:pt x="125" y="91"/>
                    <a:pt x="130" y="91"/>
                    <a:pt x="130" y="83"/>
                  </a:cubicBezTo>
                  <a:cubicBezTo>
                    <a:pt x="130" y="78"/>
                    <a:pt x="124" y="78"/>
                    <a:pt x="118" y="78"/>
                  </a:cubicBezTo>
                  <a:lnTo>
                    <a:pt x="81" y="78"/>
                  </a:lnTo>
                  <a:lnTo>
                    <a:pt x="96" y="21"/>
                  </a:lnTo>
                  <a:cubicBezTo>
                    <a:pt x="97" y="15"/>
                    <a:pt x="97" y="13"/>
                    <a:pt x="97" y="13"/>
                  </a:cubicBezTo>
                  <a:cubicBezTo>
                    <a:pt x="97" y="4"/>
                    <a:pt x="91" y="0"/>
                    <a:pt x="84" y="0"/>
                  </a:cubicBezTo>
                  <a:cubicBezTo>
                    <a:pt x="71" y="0"/>
                    <a:pt x="68" y="11"/>
                    <a:pt x="63" y="29"/>
                  </a:cubicBezTo>
                  <a:lnTo>
                    <a:pt x="51" y="78"/>
                  </a:lnTo>
                  <a:lnTo>
                    <a:pt x="13" y="78"/>
                  </a:lnTo>
                  <a:cubicBezTo>
                    <a:pt x="5" y="78"/>
                    <a:pt x="0" y="78"/>
                    <a:pt x="0" y="85"/>
                  </a:cubicBezTo>
                  <a:cubicBezTo>
                    <a:pt x="0" y="91"/>
                    <a:pt x="5" y="91"/>
                    <a:pt x="12" y="91"/>
                  </a:cubicBezTo>
                  <a:lnTo>
                    <a:pt x="48" y="91"/>
                  </a:lnTo>
                  <a:lnTo>
                    <a:pt x="24" y="186"/>
                  </a:lnTo>
                  <a:cubicBezTo>
                    <a:pt x="22" y="196"/>
                    <a:pt x="18" y="210"/>
                    <a:pt x="18" y="216"/>
                  </a:cubicBezTo>
                  <a:cubicBezTo>
                    <a:pt x="18" y="240"/>
                    <a:pt x="37" y="253"/>
                    <a:pt x="59" y="253"/>
                  </a:cubicBezTo>
                  <a:cubicBezTo>
                    <a:pt x="101" y="253"/>
                    <a:pt x="126" y="197"/>
                    <a:pt x="126" y="192"/>
                  </a:cubicBezTo>
                  <a:cubicBezTo>
                    <a:pt x="126" y="188"/>
                    <a:pt x="122" y="187"/>
                    <a:pt x="120" y="187"/>
                  </a:cubicBezTo>
                  <a:cubicBezTo>
                    <a:pt x="115" y="187"/>
                    <a:pt x="115" y="189"/>
                    <a:pt x="112" y="195"/>
                  </a:cubicBezTo>
                  <a:cubicBezTo>
                    <a:pt x="104" y="214"/>
                    <a:pt x="84" y="242"/>
                    <a:pt x="60" y="242"/>
                  </a:cubicBezTo>
                  <a:cubicBezTo>
                    <a:pt x="51" y="242"/>
                    <a:pt x="47" y="237"/>
                    <a:pt x="47" y="223"/>
                  </a:cubicBezTo>
                  <a:cubicBezTo>
                    <a:pt x="47" y="216"/>
                    <a:pt x="48" y="211"/>
                    <a:pt x="49" y="206"/>
                  </a:cubicBezTo>
                  <a:lnTo>
                    <a:pt x="78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8" name="Freeform 58"/>
            <p:cNvSpPr>
              <a:spLocks/>
            </p:cNvSpPr>
            <p:nvPr/>
          </p:nvSpPr>
          <p:spPr bwMode="auto">
            <a:xfrm>
              <a:off x="5845175" y="3008311"/>
              <a:ext cx="44450" cy="71438"/>
            </a:xfrm>
            <a:custGeom>
              <a:avLst/>
              <a:gdLst>
                <a:gd name="T0" fmla="*/ 83 w 176"/>
                <a:gd name="T1" fmla="*/ 132 h 273"/>
                <a:gd name="T2" fmla="*/ 135 w 176"/>
                <a:gd name="T3" fmla="*/ 197 h 273"/>
                <a:gd name="T4" fmla="*/ 85 w 176"/>
                <a:gd name="T5" fmla="*/ 261 h 273"/>
                <a:gd name="T6" fmla="*/ 20 w 176"/>
                <a:gd name="T7" fmla="*/ 232 h 273"/>
                <a:gd name="T8" fmla="*/ 44 w 176"/>
                <a:gd name="T9" fmla="*/ 210 h 273"/>
                <a:gd name="T10" fmla="*/ 22 w 176"/>
                <a:gd name="T11" fmla="*/ 188 h 273"/>
                <a:gd name="T12" fmla="*/ 0 w 176"/>
                <a:gd name="T13" fmla="*/ 211 h 273"/>
                <a:gd name="T14" fmla="*/ 86 w 176"/>
                <a:gd name="T15" fmla="*/ 273 h 273"/>
                <a:gd name="T16" fmla="*/ 176 w 176"/>
                <a:gd name="T17" fmla="*/ 197 h 273"/>
                <a:gd name="T18" fmla="*/ 109 w 176"/>
                <a:gd name="T19" fmla="*/ 124 h 273"/>
                <a:gd name="T20" fmla="*/ 164 w 176"/>
                <a:gd name="T21" fmla="*/ 54 h 273"/>
                <a:gd name="T22" fmla="*/ 87 w 176"/>
                <a:gd name="T23" fmla="*/ 0 h 273"/>
                <a:gd name="T24" fmla="*/ 12 w 176"/>
                <a:gd name="T25" fmla="*/ 53 h 273"/>
                <a:gd name="T26" fmla="*/ 32 w 176"/>
                <a:gd name="T27" fmla="*/ 74 h 273"/>
                <a:gd name="T28" fmla="*/ 53 w 176"/>
                <a:gd name="T29" fmla="*/ 54 h 273"/>
                <a:gd name="T30" fmla="*/ 31 w 176"/>
                <a:gd name="T31" fmla="*/ 33 h 273"/>
                <a:gd name="T32" fmla="*/ 86 w 176"/>
                <a:gd name="T33" fmla="*/ 10 h 273"/>
                <a:gd name="T34" fmla="*/ 126 w 176"/>
                <a:gd name="T35" fmla="*/ 54 h 273"/>
                <a:gd name="T36" fmla="*/ 109 w 176"/>
                <a:gd name="T37" fmla="*/ 105 h 273"/>
                <a:gd name="T38" fmla="*/ 64 w 176"/>
                <a:gd name="T39" fmla="*/ 120 h 273"/>
                <a:gd name="T40" fmla="*/ 53 w 176"/>
                <a:gd name="T41" fmla="*/ 126 h 273"/>
                <a:gd name="T42" fmla="*/ 63 w 176"/>
                <a:gd name="T43" fmla="*/ 132 h 273"/>
                <a:gd name="T44" fmla="*/ 83 w 176"/>
                <a:gd name="T45" fmla="*/ 13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273">
                  <a:moveTo>
                    <a:pt x="83" y="132"/>
                  </a:moveTo>
                  <a:cubicBezTo>
                    <a:pt x="115" y="132"/>
                    <a:pt x="135" y="155"/>
                    <a:pt x="135" y="197"/>
                  </a:cubicBezTo>
                  <a:cubicBezTo>
                    <a:pt x="135" y="246"/>
                    <a:pt x="107" y="261"/>
                    <a:pt x="85" y="261"/>
                  </a:cubicBezTo>
                  <a:cubicBezTo>
                    <a:pt x="63" y="261"/>
                    <a:pt x="34" y="253"/>
                    <a:pt x="20" y="232"/>
                  </a:cubicBezTo>
                  <a:cubicBezTo>
                    <a:pt x="34" y="232"/>
                    <a:pt x="44" y="223"/>
                    <a:pt x="44" y="210"/>
                  </a:cubicBezTo>
                  <a:cubicBezTo>
                    <a:pt x="44" y="197"/>
                    <a:pt x="35" y="188"/>
                    <a:pt x="22" y="188"/>
                  </a:cubicBezTo>
                  <a:cubicBezTo>
                    <a:pt x="11" y="188"/>
                    <a:pt x="0" y="195"/>
                    <a:pt x="0" y="211"/>
                  </a:cubicBezTo>
                  <a:cubicBezTo>
                    <a:pt x="0" y="248"/>
                    <a:pt x="41" y="273"/>
                    <a:pt x="86" y="273"/>
                  </a:cubicBezTo>
                  <a:cubicBezTo>
                    <a:pt x="139" y="273"/>
                    <a:pt x="176" y="236"/>
                    <a:pt x="176" y="197"/>
                  </a:cubicBezTo>
                  <a:cubicBezTo>
                    <a:pt x="176" y="164"/>
                    <a:pt x="150" y="133"/>
                    <a:pt x="109" y="124"/>
                  </a:cubicBezTo>
                  <a:cubicBezTo>
                    <a:pt x="141" y="113"/>
                    <a:pt x="164" y="86"/>
                    <a:pt x="164" y="54"/>
                  </a:cubicBezTo>
                  <a:cubicBezTo>
                    <a:pt x="164" y="23"/>
                    <a:pt x="128" y="0"/>
                    <a:pt x="87" y="0"/>
                  </a:cubicBezTo>
                  <a:cubicBezTo>
                    <a:pt x="44" y="0"/>
                    <a:pt x="12" y="23"/>
                    <a:pt x="12" y="53"/>
                  </a:cubicBezTo>
                  <a:cubicBezTo>
                    <a:pt x="12" y="68"/>
                    <a:pt x="22" y="74"/>
                    <a:pt x="32" y="74"/>
                  </a:cubicBezTo>
                  <a:cubicBezTo>
                    <a:pt x="45" y="74"/>
                    <a:pt x="53" y="66"/>
                    <a:pt x="53" y="54"/>
                  </a:cubicBezTo>
                  <a:cubicBezTo>
                    <a:pt x="53" y="39"/>
                    <a:pt x="40" y="34"/>
                    <a:pt x="31" y="33"/>
                  </a:cubicBezTo>
                  <a:cubicBezTo>
                    <a:pt x="48" y="11"/>
                    <a:pt x="79" y="10"/>
                    <a:pt x="86" y="10"/>
                  </a:cubicBezTo>
                  <a:cubicBezTo>
                    <a:pt x="96" y="10"/>
                    <a:pt x="126" y="13"/>
                    <a:pt x="126" y="54"/>
                  </a:cubicBezTo>
                  <a:cubicBezTo>
                    <a:pt x="126" y="82"/>
                    <a:pt x="115" y="99"/>
                    <a:pt x="109" y="105"/>
                  </a:cubicBezTo>
                  <a:cubicBezTo>
                    <a:pt x="97" y="118"/>
                    <a:pt x="88" y="119"/>
                    <a:pt x="64" y="120"/>
                  </a:cubicBezTo>
                  <a:cubicBezTo>
                    <a:pt x="56" y="120"/>
                    <a:pt x="53" y="121"/>
                    <a:pt x="53" y="126"/>
                  </a:cubicBezTo>
                  <a:cubicBezTo>
                    <a:pt x="53" y="132"/>
                    <a:pt x="57" y="132"/>
                    <a:pt x="63" y="132"/>
                  </a:cubicBezTo>
                  <a:lnTo>
                    <a:pt x="83" y="1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9" name="Freeform 59"/>
            <p:cNvSpPr>
              <a:spLocks noEditPoints="1"/>
            </p:cNvSpPr>
            <p:nvPr/>
          </p:nvSpPr>
          <p:spPr bwMode="auto">
            <a:xfrm>
              <a:off x="5899150" y="3008311"/>
              <a:ext cx="44450" cy="71438"/>
            </a:xfrm>
            <a:custGeom>
              <a:avLst/>
              <a:gdLst>
                <a:gd name="T0" fmla="*/ 178 w 178"/>
                <a:gd name="T1" fmla="*/ 138 h 273"/>
                <a:gd name="T2" fmla="*/ 161 w 178"/>
                <a:gd name="T3" fmla="*/ 44 h 273"/>
                <a:gd name="T4" fmla="*/ 89 w 178"/>
                <a:gd name="T5" fmla="*/ 0 h 273"/>
                <a:gd name="T6" fmla="*/ 15 w 178"/>
                <a:gd name="T7" fmla="*/ 48 h 273"/>
                <a:gd name="T8" fmla="*/ 0 w 178"/>
                <a:gd name="T9" fmla="*/ 138 h 273"/>
                <a:gd name="T10" fmla="*/ 20 w 178"/>
                <a:gd name="T11" fmla="*/ 236 h 273"/>
                <a:gd name="T12" fmla="*/ 89 w 178"/>
                <a:gd name="T13" fmla="*/ 273 h 273"/>
                <a:gd name="T14" fmla="*/ 162 w 178"/>
                <a:gd name="T15" fmla="*/ 228 h 273"/>
                <a:gd name="T16" fmla="*/ 178 w 178"/>
                <a:gd name="T17" fmla="*/ 138 h 273"/>
                <a:gd name="T18" fmla="*/ 89 w 178"/>
                <a:gd name="T19" fmla="*/ 262 h 273"/>
                <a:gd name="T20" fmla="*/ 39 w 178"/>
                <a:gd name="T21" fmla="*/ 214 h 273"/>
                <a:gd name="T22" fmla="*/ 35 w 178"/>
                <a:gd name="T23" fmla="*/ 133 h 273"/>
                <a:gd name="T24" fmla="*/ 39 w 178"/>
                <a:gd name="T25" fmla="*/ 56 h 273"/>
                <a:gd name="T26" fmla="*/ 89 w 178"/>
                <a:gd name="T27" fmla="*/ 11 h 273"/>
                <a:gd name="T28" fmla="*/ 138 w 178"/>
                <a:gd name="T29" fmla="*/ 54 h 273"/>
                <a:gd name="T30" fmla="*/ 143 w 178"/>
                <a:gd name="T31" fmla="*/ 133 h 273"/>
                <a:gd name="T32" fmla="*/ 138 w 178"/>
                <a:gd name="T33" fmla="*/ 215 h 273"/>
                <a:gd name="T34" fmla="*/ 89 w 178"/>
                <a:gd name="T35" fmla="*/ 26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8" h="273">
                  <a:moveTo>
                    <a:pt x="178" y="138"/>
                  </a:moveTo>
                  <a:cubicBezTo>
                    <a:pt x="178" y="95"/>
                    <a:pt x="174" y="69"/>
                    <a:pt x="161" y="44"/>
                  </a:cubicBezTo>
                  <a:cubicBezTo>
                    <a:pt x="143" y="9"/>
                    <a:pt x="111" y="0"/>
                    <a:pt x="89" y="0"/>
                  </a:cubicBezTo>
                  <a:cubicBezTo>
                    <a:pt x="39" y="0"/>
                    <a:pt x="20" y="37"/>
                    <a:pt x="15" y="48"/>
                  </a:cubicBezTo>
                  <a:cubicBezTo>
                    <a:pt x="0" y="77"/>
                    <a:pt x="0" y="117"/>
                    <a:pt x="0" y="138"/>
                  </a:cubicBezTo>
                  <a:cubicBezTo>
                    <a:pt x="0" y="164"/>
                    <a:pt x="1" y="204"/>
                    <a:pt x="20" y="236"/>
                  </a:cubicBezTo>
                  <a:cubicBezTo>
                    <a:pt x="38" y="266"/>
                    <a:pt x="68" y="273"/>
                    <a:pt x="89" y="273"/>
                  </a:cubicBezTo>
                  <a:cubicBezTo>
                    <a:pt x="108" y="273"/>
                    <a:pt x="142" y="267"/>
                    <a:pt x="162" y="228"/>
                  </a:cubicBezTo>
                  <a:cubicBezTo>
                    <a:pt x="177" y="199"/>
                    <a:pt x="178" y="164"/>
                    <a:pt x="178" y="138"/>
                  </a:cubicBezTo>
                  <a:close/>
                  <a:moveTo>
                    <a:pt x="89" y="262"/>
                  </a:moveTo>
                  <a:cubicBezTo>
                    <a:pt x="75" y="262"/>
                    <a:pt x="48" y="256"/>
                    <a:pt x="39" y="214"/>
                  </a:cubicBezTo>
                  <a:cubicBezTo>
                    <a:pt x="35" y="191"/>
                    <a:pt x="35" y="154"/>
                    <a:pt x="35" y="133"/>
                  </a:cubicBezTo>
                  <a:cubicBezTo>
                    <a:pt x="35" y="105"/>
                    <a:pt x="35" y="77"/>
                    <a:pt x="39" y="56"/>
                  </a:cubicBezTo>
                  <a:cubicBezTo>
                    <a:pt x="48" y="15"/>
                    <a:pt x="79" y="11"/>
                    <a:pt x="89" y="11"/>
                  </a:cubicBezTo>
                  <a:cubicBezTo>
                    <a:pt x="102" y="11"/>
                    <a:pt x="130" y="18"/>
                    <a:pt x="138" y="54"/>
                  </a:cubicBezTo>
                  <a:cubicBezTo>
                    <a:pt x="143" y="76"/>
                    <a:pt x="143" y="106"/>
                    <a:pt x="143" y="133"/>
                  </a:cubicBezTo>
                  <a:cubicBezTo>
                    <a:pt x="143" y="156"/>
                    <a:pt x="143" y="192"/>
                    <a:pt x="138" y="215"/>
                  </a:cubicBezTo>
                  <a:cubicBezTo>
                    <a:pt x="129" y="256"/>
                    <a:pt x="102" y="262"/>
                    <a:pt x="89" y="26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0" name="Freeform 60"/>
            <p:cNvSpPr>
              <a:spLocks/>
            </p:cNvSpPr>
            <p:nvPr/>
          </p:nvSpPr>
          <p:spPr bwMode="auto">
            <a:xfrm>
              <a:off x="4413250" y="2827336"/>
              <a:ext cx="82550" cy="104775"/>
            </a:xfrm>
            <a:custGeom>
              <a:avLst/>
              <a:gdLst>
                <a:gd name="T0" fmla="*/ 323 w 323"/>
                <a:gd name="T1" fmla="*/ 6 h 397"/>
                <a:gd name="T2" fmla="*/ 317 w 323"/>
                <a:gd name="T3" fmla="*/ 0 h 397"/>
                <a:gd name="T4" fmla="*/ 307 w 323"/>
                <a:gd name="T5" fmla="*/ 9 h 397"/>
                <a:gd name="T6" fmla="*/ 281 w 323"/>
                <a:gd name="T7" fmla="*/ 40 h 397"/>
                <a:gd name="T8" fmla="*/ 203 w 323"/>
                <a:gd name="T9" fmla="*/ 0 h 397"/>
                <a:gd name="T10" fmla="*/ 68 w 323"/>
                <a:gd name="T11" fmla="*/ 129 h 397"/>
                <a:gd name="T12" fmla="*/ 125 w 323"/>
                <a:gd name="T13" fmla="*/ 207 h 397"/>
                <a:gd name="T14" fmla="*/ 183 w 323"/>
                <a:gd name="T15" fmla="*/ 222 h 397"/>
                <a:gd name="T16" fmla="*/ 233 w 323"/>
                <a:gd name="T17" fmla="*/ 280 h 397"/>
                <a:gd name="T18" fmla="*/ 135 w 323"/>
                <a:gd name="T19" fmla="*/ 380 h 397"/>
                <a:gd name="T20" fmla="*/ 40 w 323"/>
                <a:gd name="T21" fmla="*/ 300 h 397"/>
                <a:gd name="T22" fmla="*/ 43 w 323"/>
                <a:gd name="T23" fmla="*/ 271 h 397"/>
                <a:gd name="T24" fmla="*/ 44 w 323"/>
                <a:gd name="T25" fmla="*/ 267 h 397"/>
                <a:gd name="T26" fmla="*/ 38 w 323"/>
                <a:gd name="T27" fmla="*/ 261 h 397"/>
                <a:gd name="T28" fmla="*/ 32 w 323"/>
                <a:gd name="T29" fmla="*/ 263 h 397"/>
                <a:gd name="T30" fmla="*/ 0 w 323"/>
                <a:gd name="T31" fmla="*/ 392 h 397"/>
                <a:gd name="T32" fmla="*/ 6 w 323"/>
                <a:gd name="T33" fmla="*/ 397 h 397"/>
                <a:gd name="T34" fmla="*/ 15 w 323"/>
                <a:gd name="T35" fmla="*/ 389 h 397"/>
                <a:gd name="T36" fmla="*/ 42 w 323"/>
                <a:gd name="T37" fmla="*/ 358 h 397"/>
                <a:gd name="T38" fmla="*/ 134 w 323"/>
                <a:gd name="T39" fmla="*/ 397 h 397"/>
                <a:gd name="T40" fmla="*/ 273 w 323"/>
                <a:gd name="T41" fmla="*/ 257 h 397"/>
                <a:gd name="T42" fmla="*/ 246 w 323"/>
                <a:gd name="T43" fmla="*/ 193 h 397"/>
                <a:gd name="T44" fmla="*/ 177 w 323"/>
                <a:gd name="T45" fmla="*/ 166 h 397"/>
                <a:gd name="T46" fmla="*/ 140 w 323"/>
                <a:gd name="T47" fmla="*/ 156 h 397"/>
                <a:gd name="T48" fmla="*/ 107 w 323"/>
                <a:gd name="T49" fmla="*/ 106 h 397"/>
                <a:gd name="T50" fmla="*/ 202 w 323"/>
                <a:gd name="T51" fmla="*/ 16 h 397"/>
                <a:gd name="T52" fmla="*/ 281 w 323"/>
                <a:gd name="T53" fmla="*/ 100 h 397"/>
                <a:gd name="T54" fmla="*/ 279 w 323"/>
                <a:gd name="T55" fmla="*/ 131 h 397"/>
                <a:gd name="T56" fmla="*/ 285 w 323"/>
                <a:gd name="T57" fmla="*/ 136 h 397"/>
                <a:gd name="T58" fmla="*/ 294 w 323"/>
                <a:gd name="T59" fmla="*/ 125 h 397"/>
                <a:gd name="T60" fmla="*/ 323 w 323"/>
                <a:gd name="T61" fmla="*/ 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3" h="397">
                  <a:moveTo>
                    <a:pt x="323" y="6"/>
                  </a:moveTo>
                  <a:cubicBezTo>
                    <a:pt x="323" y="4"/>
                    <a:pt x="322" y="0"/>
                    <a:pt x="317" y="0"/>
                  </a:cubicBezTo>
                  <a:cubicBezTo>
                    <a:pt x="314" y="0"/>
                    <a:pt x="314" y="1"/>
                    <a:pt x="307" y="9"/>
                  </a:cubicBezTo>
                  <a:lnTo>
                    <a:pt x="281" y="40"/>
                  </a:lnTo>
                  <a:cubicBezTo>
                    <a:pt x="267" y="14"/>
                    <a:pt x="238" y="0"/>
                    <a:pt x="203" y="0"/>
                  </a:cubicBezTo>
                  <a:cubicBezTo>
                    <a:pt x="134" y="0"/>
                    <a:pt x="68" y="63"/>
                    <a:pt x="68" y="129"/>
                  </a:cubicBezTo>
                  <a:cubicBezTo>
                    <a:pt x="68" y="173"/>
                    <a:pt x="97" y="198"/>
                    <a:pt x="125" y="207"/>
                  </a:cubicBezTo>
                  <a:lnTo>
                    <a:pt x="183" y="222"/>
                  </a:lnTo>
                  <a:cubicBezTo>
                    <a:pt x="204" y="227"/>
                    <a:pt x="233" y="235"/>
                    <a:pt x="233" y="280"/>
                  </a:cubicBezTo>
                  <a:cubicBezTo>
                    <a:pt x="233" y="329"/>
                    <a:pt x="189" y="380"/>
                    <a:pt x="135" y="380"/>
                  </a:cubicBezTo>
                  <a:cubicBezTo>
                    <a:pt x="100" y="380"/>
                    <a:pt x="40" y="368"/>
                    <a:pt x="40" y="300"/>
                  </a:cubicBezTo>
                  <a:cubicBezTo>
                    <a:pt x="40" y="287"/>
                    <a:pt x="43" y="274"/>
                    <a:pt x="43" y="271"/>
                  </a:cubicBezTo>
                  <a:cubicBezTo>
                    <a:pt x="44" y="269"/>
                    <a:pt x="44" y="268"/>
                    <a:pt x="44" y="267"/>
                  </a:cubicBezTo>
                  <a:cubicBezTo>
                    <a:pt x="44" y="262"/>
                    <a:pt x="40" y="261"/>
                    <a:pt x="38" y="261"/>
                  </a:cubicBezTo>
                  <a:cubicBezTo>
                    <a:pt x="35" y="261"/>
                    <a:pt x="34" y="262"/>
                    <a:pt x="32" y="263"/>
                  </a:cubicBezTo>
                  <a:cubicBezTo>
                    <a:pt x="30" y="266"/>
                    <a:pt x="0" y="390"/>
                    <a:pt x="0" y="392"/>
                  </a:cubicBezTo>
                  <a:cubicBezTo>
                    <a:pt x="0" y="395"/>
                    <a:pt x="2" y="397"/>
                    <a:pt x="6" y="397"/>
                  </a:cubicBezTo>
                  <a:cubicBezTo>
                    <a:pt x="8" y="397"/>
                    <a:pt x="9" y="396"/>
                    <a:pt x="15" y="389"/>
                  </a:cubicBezTo>
                  <a:lnTo>
                    <a:pt x="42" y="358"/>
                  </a:lnTo>
                  <a:cubicBezTo>
                    <a:pt x="66" y="389"/>
                    <a:pt x="103" y="397"/>
                    <a:pt x="134" y="397"/>
                  </a:cubicBezTo>
                  <a:cubicBezTo>
                    <a:pt x="208" y="397"/>
                    <a:pt x="273" y="324"/>
                    <a:pt x="273" y="257"/>
                  </a:cubicBezTo>
                  <a:cubicBezTo>
                    <a:pt x="273" y="219"/>
                    <a:pt x="254" y="201"/>
                    <a:pt x="246" y="193"/>
                  </a:cubicBezTo>
                  <a:cubicBezTo>
                    <a:pt x="233" y="180"/>
                    <a:pt x="225" y="178"/>
                    <a:pt x="177" y="166"/>
                  </a:cubicBezTo>
                  <a:cubicBezTo>
                    <a:pt x="165" y="162"/>
                    <a:pt x="145" y="157"/>
                    <a:pt x="140" y="156"/>
                  </a:cubicBezTo>
                  <a:cubicBezTo>
                    <a:pt x="125" y="151"/>
                    <a:pt x="107" y="135"/>
                    <a:pt x="107" y="106"/>
                  </a:cubicBezTo>
                  <a:cubicBezTo>
                    <a:pt x="107" y="62"/>
                    <a:pt x="151" y="16"/>
                    <a:pt x="202" y="16"/>
                  </a:cubicBezTo>
                  <a:cubicBezTo>
                    <a:pt x="248" y="16"/>
                    <a:pt x="281" y="39"/>
                    <a:pt x="281" y="100"/>
                  </a:cubicBezTo>
                  <a:cubicBezTo>
                    <a:pt x="281" y="118"/>
                    <a:pt x="279" y="128"/>
                    <a:pt x="279" y="131"/>
                  </a:cubicBezTo>
                  <a:cubicBezTo>
                    <a:pt x="279" y="131"/>
                    <a:pt x="279" y="136"/>
                    <a:pt x="285" y="136"/>
                  </a:cubicBezTo>
                  <a:cubicBezTo>
                    <a:pt x="291" y="136"/>
                    <a:pt x="291" y="135"/>
                    <a:pt x="294" y="125"/>
                  </a:cubicBezTo>
                  <a:lnTo>
                    <a:pt x="32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1" name="Freeform 61"/>
            <p:cNvSpPr>
              <a:spLocks/>
            </p:cNvSpPr>
            <p:nvPr/>
          </p:nvSpPr>
          <p:spPr bwMode="auto">
            <a:xfrm>
              <a:off x="4502150" y="2809873"/>
              <a:ext cx="33338" cy="68263"/>
            </a:xfrm>
            <a:custGeom>
              <a:avLst/>
              <a:gdLst>
                <a:gd name="T0" fmla="*/ 78 w 130"/>
                <a:gd name="T1" fmla="*/ 90 h 253"/>
                <a:gd name="T2" fmla="*/ 117 w 130"/>
                <a:gd name="T3" fmla="*/ 90 h 253"/>
                <a:gd name="T4" fmla="*/ 130 w 130"/>
                <a:gd name="T5" fmla="*/ 83 h 253"/>
                <a:gd name="T6" fmla="*/ 118 w 130"/>
                <a:gd name="T7" fmla="*/ 77 h 253"/>
                <a:gd name="T8" fmla="*/ 81 w 130"/>
                <a:gd name="T9" fmla="*/ 77 h 253"/>
                <a:gd name="T10" fmla="*/ 96 w 130"/>
                <a:gd name="T11" fmla="*/ 21 h 253"/>
                <a:gd name="T12" fmla="*/ 97 w 130"/>
                <a:gd name="T13" fmla="*/ 12 h 253"/>
                <a:gd name="T14" fmla="*/ 84 w 130"/>
                <a:gd name="T15" fmla="*/ 0 h 253"/>
                <a:gd name="T16" fmla="*/ 63 w 130"/>
                <a:gd name="T17" fmla="*/ 29 h 253"/>
                <a:gd name="T18" fmla="*/ 51 w 130"/>
                <a:gd name="T19" fmla="*/ 77 h 253"/>
                <a:gd name="T20" fmla="*/ 13 w 130"/>
                <a:gd name="T21" fmla="*/ 77 h 253"/>
                <a:gd name="T22" fmla="*/ 0 w 130"/>
                <a:gd name="T23" fmla="*/ 85 h 253"/>
                <a:gd name="T24" fmla="*/ 12 w 130"/>
                <a:gd name="T25" fmla="*/ 90 h 253"/>
                <a:gd name="T26" fmla="*/ 48 w 130"/>
                <a:gd name="T27" fmla="*/ 90 h 253"/>
                <a:gd name="T28" fmla="*/ 24 w 130"/>
                <a:gd name="T29" fmla="*/ 186 h 253"/>
                <a:gd name="T30" fmla="*/ 18 w 130"/>
                <a:gd name="T31" fmla="*/ 216 h 253"/>
                <a:gd name="T32" fmla="*/ 59 w 130"/>
                <a:gd name="T33" fmla="*/ 253 h 253"/>
                <a:gd name="T34" fmla="*/ 126 w 130"/>
                <a:gd name="T35" fmla="*/ 192 h 253"/>
                <a:gd name="T36" fmla="*/ 120 w 130"/>
                <a:gd name="T37" fmla="*/ 187 h 253"/>
                <a:gd name="T38" fmla="*/ 112 w 130"/>
                <a:gd name="T39" fmla="*/ 194 h 253"/>
                <a:gd name="T40" fmla="*/ 60 w 130"/>
                <a:gd name="T41" fmla="*/ 242 h 253"/>
                <a:gd name="T42" fmla="*/ 47 w 130"/>
                <a:gd name="T43" fmla="*/ 223 h 253"/>
                <a:gd name="T44" fmla="*/ 49 w 130"/>
                <a:gd name="T45" fmla="*/ 206 h 253"/>
                <a:gd name="T46" fmla="*/ 78 w 130"/>
                <a:gd name="T47" fmla="*/ 9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0" h="253">
                  <a:moveTo>
                    <a:pt x="78" y="90"/>
                  </a:moveTo>
                  <a:lnTo>
                    <a:pt x="117" y="90"/>
                  </a:lnTo>
                  <a:cubicBezTo>
                    <a:pt x="125" y="90"/>
                    <a:pt x="130" y="90"/>
                    <a:pt x="130" y="83"/>
                  </a:cubicBezTo>
                  <a:cubicBezTo>
                    <a:pt x="130" y="77"/>
                    <a:pt x="124" y="77"/>
                    <a:pt x="118" y="77"/>
                  </a:cubicBezTo>
                  <a:lnTo>
                    <a:pt x="81" y="77"/>
                  </a:lnTo>
                  <a:lnTo>
                    <a:pt x="96" y="21"/>
                  </a:lnTo>
                  <a:cubicBezTo>
                    <a:pt x="97" y="15"/>
                    <a:pt x="97" y="13"/>
                    <a:pt x="97" y="12"/>
                  </a:cubicBezTo>
                  <a:cubicBezTo>
                    <a:pt x="97" y="4"/>
                    <a:pt x="91" y="0"/>
                    <a:pt x="84" y="0"/>
                  </a:cubicBezTo>
                  <a:cubicBezTo>
                    <a:pt x="71" y="0"/>
                    <a:pt x="68" y="11"/>
                    <a:pt x="63" y="29"/>
                  </a:cubicBezTo>
                  <a:lnTo>
                    <a:pt x="51" y="77"/>
                  </a:lnTo>
                  <a:lnTo>
                    <a:pt x="13" y="77"/>
                  </a:lnTo>
                  <a:cubicBezTo>
                    <a:pt x="5" y="77"/>
                    <a:pt x="0" y="77"/>
                    <a:pt x="0" y="85"/>
                  </a:cubicBezTo>
                  <a:cubicBezTo>
                    <a:pt x="0" y="90"/>
                    <a:pt x="5" y="90"/>
                    <a:pt x="12" y="90"/>
                  </a:cubicBezTo>
                  <a:lnTo>
                    <a:pt x="48" y="90"/>
                  </a:lnTo>
                  <a:lnTo>
                    <a:pt x="24" y="186"/>
                  </a:lnTo>
                  <a:cubicBezTo>
                    <a:pt x="22" y="196"/>
                    <a:pt x="18" y="210"/>
                    <a:pt x="18" y="216"/>
                  </a:cubicBezTo>
                  <a:cubicBezTo>
                    <a:pt x="18" y="239"/>
                    <a:pt x="37" y="253"/>
                    <a:pt x="59" y="253"/>
                  </a:cubicBezTo>
                  <a:cubicBezTo>
                    <a:pt x="101" y="253"/>
                    <a:pt x="126" y="197"/>
                    <a:pt x="126" y="192"/>
                  </a:cubicBezTo>
                  <a:cubicBezTo>
                    <a:pt x="126" y="188"/>
                    <a:pt x="122" y="187"/>
                    <a:pt x="120" y="187"/>
                  </a:cubicBezTo>
                  <a:cubicBezTo>
                    <a:pt x="115" y="187"/>
                    <a:pt x="115" y="188"/>
                    <a:pt x="112" y="194"/>
                  </a:cubicBezTo>
                  <a:cubicBezTo>
                    <a:pt x="104" y="214"/>
                    <a:pt x="84" y="242"/>
                    <a:pt x="60" y="242"/>
                  </a:cubicBezTo>
                  <a:cubicBezTo>
                    <a:pt x="51" y="242"/>
                    <a:pt x="47" y="236"/>
                    <a:pt x="47" y="223"/>
                  </a:cubicBezTo>
                  <a:cubicBezTo>
                    <a:pt x="47" y="216"/>
                    <a:pt x="48" y="211"/>
                    <a:pt x="49" y="206"/>
                  </a:cubicBezTo>
                  <a:lnTo>
                    <a:pt x="78" y="9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2" name="Freeform 62"/>
            <p:cNvSpPr>
              <a:spLocks noEditPoints="1"/>
            </p:cNvSpPr>
            <p:nvPr/>
          </p:nvSpPr>
          <p:spPr bwMode="auto">
            <a:xfrm>
              <a:off x="4495800" y="2895598"/>
              <a:ext cx="46038" cy="73025"/>
            </a:xfrm>
            <a:custGeom>
              <a:avLst/>
              <a:gdLst>
                <a:gd name="T0" fmla="*/ 178 w 178"/>
                <a:gd name="T1" fmla="*/ 137 h 273"/>
                <a:gd name="T2" fmla="*/ 161 w 178"/>
                <a:gd name="T3" fmla="*/ 43 h 273"/>
                <a:gd name="T4" fmla="*/ 89 w 178"/>
                <a:gd name="T5" fmla="*/ 0 h 273"/>
                <a:gd name="T6" fmla="*/ 15 w 178"/>
                <a:gd name="T7" fmla="*/ 48 h 273"/>
                <a:gd name="T8" fmla="*/ 0 w 178"/>
                <a:gd name="T9" fmla="*/ 137 h 273"/>
                <a:gd name="T10" fmla="*/ 20 w 178"/>
                <a:gd name="T11" fmla="*/ 236 h 273"/>
                <a:gd name="T12" fmla="*/ 89 w 178"/>
                <a:gd name="T13" fmla="*/ 273 h 273"/>
                <a:gd name="T14" fmla="*/ 163 w 178"/>
                <a:gd name="T15" fmla="*/ 227 h 273"/>
                <a:gd name="T16" fmla="*/ 178 w 178"/>
                <a:gd name="T17" fmla="*/ 137 h 273"/>
                <a:gd name="T18" fmla="*/ 89 w 178"/>
                <a:gd name="T19" fmla="*/ 262 h 273"/>
                <a:gd name="T20" fmla="*/ 40 w 178"/>
                <a:gd name="T21" fmla="*/ 214 h 273"/>
                <a:gd name="T22" fmla="*/ 35 w 178"/>
                <a:gd name="T23" fmla="*/ 133 h 273"/>
                <a:gd name="T24" fmla="*/ 40 w 178"/>
                <a:gd name="T25" fmla="*/ 55 h 273"/>
                <a:gd name="T26" fmla="*/ 89 w 178"/>
                <a:gd name="T27" fmla="*/ 11 h 273"/>
                <a:gd name="T28" fmla="*/ 138 w 178"/>
                <a:gd name="T29" fmla="*/ 54 h 273"/>
                <a:gd name="T30" fmla="*/ 143 w 178"/>
                <a:gd name="T31" fmla="*/ 133 h 273"/>
                <a:gd name="T32" fmla="*/ 138 w 178"/>
                <a:gd name="T33" fmla="*/ 214 h 273"/>
                <a:gd name="T34" fmla="*/ 89 w 178"/>
                <a:gd name="T35" fmla="*/ 26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8" h="273">
                  <a:moveTo>
                    <a:pt x="178" y="137"/>
                  </a:moveTo>
                  <a:cubicBezTo>
                    <a:pt x="178" y="95"/>
                    <a:pt x="174" y="69"/>
                    <a:pt x="161" y="43"/>
                  </a:cubicBezTo>
                  <a:cubicBezTo>
                    <a:pt x="143" y="8"/>
                    <a:pt x="111" y="0"/>
                    <a:pt x="89" y="0"/>
                  </a:cubicBezTo>
                  <a:cubicBezTo>
                    <a:pt x="39" y="0"/>
                    <a:pt x="21" y="37"/>
                    <a:pt x="15" y="48"/>
                  </a:cubicBezTo>
                  <a:cubicBezTo>
                    <a:pt x="1" y="77"/>
                    <a:pt x="0" y="117"/>
                    <a:pt x="0" y="137"/>
                  </a:cubicBezTo>
                  <a:cubicBezTo>
                    <a:pt x="0" y="164"/>
                    <a:pt x="1" y="204"/>
                    <a:pt x="20" y="236"/>
                  </a:cubicBezTo>
                  <a:cubicBezTo>
                    <a:pt x="39" y="265"/>
                    <a:pt x="68" y="273"/>
                    <a:pt x="89" y="273"/>
                  </a:cubicBezTo>
                  <a:cubicBezTo>
                    <a:pt x="108" y="273"/>
                    <a:pt x="143" y="267"/>
                    <a:pt x="163" y="227"/>
                  </a:cubicBezTo>
                  <a:cubicBezTo>
                    <a:pt x="177" y="199"/>
                    <a:pt x="178" y="163"/>
                    <a:pt x="178" y="137"/>
                  </a:cubicBezTo>
                  <a:close/>
                  <a:moveTo>
                    <a:pt x="89" y="262"/>
                  </a:moveTo>
                  <a:cubicBezTo>
                    <a:pt x="76" y="262"/>
                    <a:pt x="48" y="255"/>
                    <a:pt x="40" y="214"/>
                  </a:cubicBezTo>
                  <a:cubicBezTo>
                    <a:pt x="35" y="191"/>
                    <a:pt x="35" y="153"/>
                    <a:pt x="35" y="133"/>
                  </a:cubicBezTo>
                  <a:cubicBezTo>
                    <a:pt x="35" y="105"/>
                    <a:pt x="35" y="77"/>
                    <a:pt x="40" y="55"/>
                  </a:cubicBezTo>
                  <a:cubicBezTo>
                    <a:pt x="48" y="15"/>
                    <a:pt x="79" y="11"/>
                    <a:pt x="89" y="11"/>
                  </a:cubicBezTo>
                  <a:cubicBezTo>
                    <a:pt x="103" y="11"/>
                    <a:pt x="130" y="17"/>
                    <a:pt x="138" y="54"/>
                  </a:cubicBezTo>
                  <a:cubicBezTo>
                    <a:pt x="143" y="76"/>
                    <a:pt x="143" y="106"/>
                    <a:pt x="143" y="133"/>
                  </a:cubicBezTo>
                  <a:cubicBezTo>
                    <a:pt x="143" y="156"/>
                    <a:pt x="143" y="192"/>
                    <a:pt x="138" y="214"/>
                  </a:cubicBezTo>
                  <a:cubicBezTo>
                    <a:pt x="130" y="256"/>
                    <a:pt x="102" y="262"/>
                    <a:pt x="89" y="26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45" name="Rectangle 3"/>
          <p:cNvSpPr txBox="1">
            <a:spLocks noChangeArrowheads="1"/>
          </p:cNvSpPr>
          <p:nvPr/>
        </p:nvSpPr>
        <p:spPr bwMode="auto">
          <a:xfrm>
            <a:off x="360302" y="4185084"/>
            <a:ext cx="8424166" cy="54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b="1" kern="0" dirty="0" smtClean="0"/>
              <a:t>Phase 4:</a:t>
            </a:r>
            <a:r>
              <a:rPr lang="en-US" kern="0" dirty="0" smtClean="0"/>
              <a:t> Final diffusion (128 clock cycles, no output produced)</a:t>
            </a:r>
          </a:p>
        </p:txBody>
      </p:sp>
    </p:spTree>
    <p:extLst>
      <p:ext uri="{BB962C8B-B14F-4D97-AF65-F5344CB8AC3E}">
        <p14:creationId xmlns:p14="http://schemas.microsoft.com/office/powerpoint/2010/main" val="57478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113076"/>
            <a:ext cx="8229600" cy="2052228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sz="1800" dirty="0" smtClean="0"/>
              <a:t>Clock </a:t>
            </a:r>
            <a:r>
              <a:rPr lang="en-US" sz="1800" dirty="0"/>
              <a:t>speed of </a:t>
            </a:r>
            <a:r>
              <a:rPr lang="en-US" sz="1800" b="1" dirty="0"/>
              <a:t>100 kHz</a:t>
            </a:r>
            <a:r>
              <a:rPr lang="en-US" sz="1800" dirty="0" smtClean="0"/>
              <a:t>.</a:t>
            </a:r>
          </a:p>
          <a:p>
            <a:pPr>
              <a:lnSpc>
                <a:spcPct val="125000"/>
              </a:lnSpc>
            </a:pPr>
            <a:r>
              <a:rPr lang="en-US" sz="1800" b="1" dirty="0" smtClean="0"/>
              <a:t>*</a:t>
            </a:r>
            <a:r>
              <a:rPr lang="en-US" sz="1800" dirty="0" smtClean="0"/>
              <a:t> </a:t>
            </a:r>
            <a:r>
              <a:rPr lang="en-US" sz="1800" dirty="0"/>
              <a:t>indicates </a:t>
            </a:r>
            <a:r>
              <a:rPr lang="en-US" sz="1800" b="1" dirty="0" smtClean="0"/>
              <a:t>serialized </a:t>
            </a:r>
            <a:r>
              <a:rPr lang="en-US" sz="1800" b="1" dirty="0"/>
              <a:t>key/IV </a:t>
            </a:r>
            <a:r>
              <a:rPr lang="en-US" sz="1800" b="1" dirty="0" smtClean="0"/>
              <a:t>loading</a:t>
            </a:r>
            <a:r>
              <a:rPr lang="en-US" sz="1800" dirty="0" smtClean="0"/>
              <a:t>.</a:t>
            </a:r>
          </a:p>
          <a:p>
            <a:pPr>
              <a:lnSpc>
                <a:spcPct val="125000"/>
              </a:lnSpc>
            </a:pPr>
            <a:r>
              <a:rPr lang="en-US" sz="1800" b="1" dirty="0" smtClean="0"/>
              <a:t>Load/</a:t>
            </a:r>
            <a:r>
              <a:rPr lang="en-US" sz="1800" b="1" dirty="0" err="1" smtClean="0"/>
              <a:t>Ini</a:t>
            </a:r>
            <a:r>
              <a:rPr lang="en-US" sz="1800" dirty="0" smtClean="0"/>
              <a:t>:</a:t>
            </a:r>
            <a:r>
              <a:rPr lang="en-US" sz="1800" b="1" dirty="0" smtClean="0"/>
              <a:t> </a:t>
            </a:r>
            <a:r>
              <a:rPr lang="en-US" sz="1800" dirty="0" smtClean="0"/>
              <a:t>Number </a:t>
            </a:r>
            <a:r>
              <a:rPr lang="en-US" sz="1800" dirty="0"/>
              <a:t>of clock cycles needed to perform the </a:t>
            </a:r>
            <a:r>
              <a:rPr lang="en-US" sz="1800" dirty="0" smtClean="0"/>
              <a:t>state initialization.</a:t>
            </a:r>
          </a:p>
          <a:p>
            <a:pPr>
              <a:lnSpc>
                <a:spcPct val="125000"/>
              </a:lnSpc>
            </a:pPr>
            <a:r>
              <a:rPr lang="en-US" sz="1800" dirty="0" smtClean="0"/>
              <a:t>After </a:t>
            </a:r>
            <a:r>
              <a:rPr lang="en-US" sz="1800" dirty="0"/>
              <a:t>state initialization, all designs produce one keystream bit per clock </a:t>
            </a:r>
            <a:r>
              <a:rPr lang="en-US" sz="1800" dirty="0" smtClean="0"/>
              <a:t>cycle (i.e., </a:t>
            </a:r>
            <a:r>
              <a:rPr lang="en-US" sz="1800" b="1" dirty="0" smtClean="0"/>
              <a:t>100 </a:t>
            </a:r>
            <a:r>
              <a:rPr lang="en-US" sz="1800" b="1" dirty="0" err="1" smtClean="0"/>
              <a:t>kbit</a:t>
            </a:r>
            <a:r>
              <a:rPr lang="en-US" sz="1800" b="1" dirty="0" smtClean="0"/>
              <a:t>/s</a:t>
            </a:r>
            <a:r>
              <a:rPr lang="en-US" sz="1800" dirty="0" smtClean="0"/>
              <a:t>).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68313" y="1196975"/>
            <a:ext cx="8229600" cy="719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smtClean="0">
                <a:solidFill>
                  <a:srgbClr val="00395A"/>
                </a:solidFill>
              </a:rPr>
              <a:t>Hardware Results</a:t>
            </a:r>
            <a:endParaRPr lang="en-US" sz="3200" kern="0" dirty="0">
              <a:solidFill>
                <a:srgbClr val="00395A"/>
              </a:solidFill>
            </a:endParaRP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884368" y="6408738"/>
            <a:ext cx="1126282" cy="476250"/>
          </a:xfrm>
        </p:spPr>
        <p:txBody>
          <a:bodyPr/>
          <a:lstStyle/>
          <a:p>
            <a:r>
              <a:rPr lang="de-DE" smtClean="0"/>
              <a:t>Page </a:t>
            </a:r>
            <a:fld id="{2090C614-60D4-4633-ADDD-11FA2C72ED47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</p:spPr>
        <p:txBody>
          <a:bodyPr/>
          <a:lstStyle/>
          <a:p>
            <a:pPr algn="ctr"/>
            <a:r>
              <a:rPr lang="en-US" sz="1200" smtClean="0"/>
              <a:t>LIZARD – A Lightweight Stream Cipher for Power-constrained Devices</a:t>
            </a:r>
            <a:r>
              <a:rPr lang="en-US" sz="1100" smtClean="0"/>
              <a:t/>
            </a:r>
            <a:br>
              <a:rPr lang="en-US" sz="1100" smtClean="0"/>
            </a:br>
            <a:r>
              <a:rPr lang="en-US" sz="1000" smtClean="0"/>
              <a:t>FSE 2017 (Tokyo, Japan)</a:t>
            </a:r>
          </a:p>
          <a:p>
            <a:pPr algn="ctr"/>
            <a:endParaRPr lang="en-US" sz="1200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</p:spPr>
        <p:txBody>
          <a:bodyPr/>
          <a:lstStyle/>
          <a:p>
            <a:r>
              <a:rPr lang="de-DE" dirty="0" smtClean="0"/>
              <a:t>07.03.2017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619" y="2061429"/>
            <a:ext cx="6096762" cy="179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4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3996444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sz="1800" dirty="0" smtClean="0"/>
              <a:t>Lightweight Cryptography</a:t>
            </a:r>
          </a:p>
          <a:p>
            <a:pPr>
              <a:lnSpc>
                <a:spcPct val="125000"/>
              </a:lnSpc>
            </a:pPr>
            <a:r>
              <a:rPr lang="en-US" sz="1800" dirty="0" smtClean="0"/>
              <a:t>Traditional Stream Cipher Design</a:t>
            </a:r>
          </a:p>
          <a:p>
            <a:pPr>
              <a:lnSpc>
                <a:spcPct val="125000"/>
              </a:lnSpc>
            </a:pPr>
            <a:r>
              <a:rPr lang="en-US" sz="1800" dirty="0" smtClean="0"/>
              <a:t>Towards Stream Ciphers with Smaller States</a:t>
            </a:r>
          </a:p>
          <a:p>
            <a:pPr>
              <a:lnSpc>
                <a:spcPct val="125000"/>
              </a:lnSpc>
            </a:pPr>
            <a:r>
              <a:rPr lang="en-US" sz="1800" dirty="0" smtClean="0"/>
              <a:t>Sprout-like Approaches</a:t>
            </a:r>
          </a:p>
          <a:p>
            <a:pPr>
              <a:lnSpc>
                <a:spcPct val="125000"/>
              </a:lnSpc>
            </a:pPr>
            <a:r>
              <a:rPr lang="en-US" sz="1800" b="1" cap="small" dirty="0" smtClean="0"/>
              <a:t>Lizard</a:t>
            </a:r>
          </a:p>
          <a:p>
            <a:pPr lvl="1">
              <a:lnSpc>
                <a:spcPct val="125000"/>
              </a:lnSpc>
            </a:pPr>
            <a:r>
              <a:rPr lang="en-US" sz="1800" dirty="0" smtClean="0"/>
              <a:t>Basic Properties and Difference to Grain v1</a:t>
            </a:r>
          </a:p>
          <a:p>
            <a:pPr lvl="1">
              <a:lnSpc>
                <a:spcPct val="125000"/>
              </a:lnSpc>
            </a:pPr>
            <a:r>
              <a:rPr lang="en-US" sz="1800" dirty="0" smtClean="0"/>
              <a:t>Components (FSRs and Output Function)</a:t>
            </a:r>
          </a:p>
          <a:p>
            <a:pPr lvl="1">
              <a:lnSpc>
                <a:spcPct val="125000"/>
              </a:lnSpc>
            </a:pPr>
            <a:r>
              <a:rPr lang="en-US" sz="1800" dirty="0" smtClean="0"/>
              <a:t>State Initialization Algorithm</a:t>
            </a:r>
          </a:p>
          <a:p>
            <a:pPr lvl="1">
              <a:lnSpc>
                <a:spcPct val="125000"/>
              </a:lnSpc>
            </a:pPr>
            <a:r>
              <a:rPr lang="en-US" sz="1800" dirty="0" smtClean="0"/>
              <a:t>Hardware</a:t>
            </a:r>
          </a:p>
          <a:p>
            <a:pPr>
              <a:lnSpc>
                <a:spcPct val="125000"/>
              </a:lnSpc>
            </a:pPr>
            <a:r>
              <a:rPr lang="en-US" sz="1800" dirty="0" smtClean="0"/>
              <a:t>Conclusion</a:t>
            </a:r>
            <a:endParaRPr lang="en-US" sz="18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68313" y="1196975"/>
            <a:ext cx="8229600" cy="719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smtClean="0">
                <a:solidFill>
                  <a:srgbClr val="00395A"/>
                </a:solidFill>
              </a:rPr>
              <a:t>Overview</a:t>
            </a:r>
            <a:endParaRPr lang="en-US" sz="3200" kern="0" dirty="0">
              <a:solidFill>
                <a:srgbClr val="00395A"/>
              </a:solidFill>
            </a:endParaRP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884368" y="6408738"/>
            <a:ext cx="1126282" cy="476250"/>
          </a:xfrm>
        </p:spPr>
        <p:txBody>
          <a:bodyPr/>
          <a:lstStyle/>
          <a:p>
            <a:r>
              <a:rPr lang="de-DE" smtClean="0"/>
              <a:t>Page </a:t>
            </a:r>
            <a:fld id="{2090C614-60D4-4633-ADDD-11FA2C72ED47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</p:spPr>
        <p:txBody>
          <a:bodyPr/>
          <a:lstStyle/>
          <a:p>
            <a:pPr algn="ctr"/>
            <a:r>
              <a:rPr lang="en-US" sz="1200" smtClean="0"/>
              <a:t>LIZARD – A Lightweight Stream Cipher for Power-constrained Devices</a:t>
            </a:r>
            <a:r>
              <a:rPr lang="en-US" sz="1100" smtClean="0"/>
              <a:t/>
            </a:r>
            <a:br>
              <a:rPr lang="en-US" sz="1100" smtClean="0"/>
            </a:br>
            <a:r>
              <a:rPr lang="en-US" sz="1000" smtClean="0"/>
              <a:t>FSE 2017 (Tokyo, Japan)</a:t>
            </a:r>
          </a:p>
          <a:p>
            <a:pPr algn="ctr"/>
            <a:endParaRPr lang="en-US" sz="120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</p:spPr>
        <p:txBody>
          <a:bodyPr/>
          <a:lstStyle/>
          <a:p>
            <a:r>
              <a:rPr lang="de-DE" dirty="0" smtClean="0"/>
              <a:t>07.03.2017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92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988840"/>
                <a:ext cx="8229600" cy="3996444"/>
              </a:xfrm>
            </p:spPr>
            <p:txBody>
              <a:bodyPr/>
              <a:lstStyle/>
              <a:p>
                <a:pPr>
                  <a:lnSpc>
                    <a:spcPct val="125000"/>
                  </a:lnSpc>
                </a:pPr>
                <a:r>
                  <a:rPr lang="de-DE" sz="1900" dirty="0" smtClean="0"/>
                  <a:t>Presented </a:t>
                </a:r>
                <a:r>
                  <a:rPr lang="en-US" sz="1900" cap="small" dirty="0" smtClean="0"/>
                  <a:t>Lizard</a:t>
                </a:r>
                <a:r>
                  <a:rPr lang="en-US" sz="1900" dirty="0" smtClean="0"/>
                  <a:t>, a new design of a small state stream cipher.</a:t>
                </a:r>
                <a:endParaRPr lang="de-DE" sz="800" dirty="0" smtClean="0"/>
              </a:p>
              <a:p>
                <a:pPr>
                  <a:lnSpc>
                    <a:spcPct val="125000"/>
                  </a:lnSpc>
                </a:pPr>
                <a:r>
                  <a:rPr lang="en-US" sz="1900" dirty="0" smtClean="0"/>
                  <a:t>Has an 121-bit state, 120-bit keys, 64-bit IVs and allows to generate 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sz="19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sz="1900" dirty="0" smtClean="0"/>
                  <a:t> keystream bits per key/IV pair.</a:t>
                </a:r>
              </a:p>
              <a:p>
                <a:pPr>
                  <a:lnSpc>
                    <a:spcPct val="125000"/>
                  </a:lnSpc>
                </a:pPr>
                <a:r>
                  <a:rPr lang="en-US" sz="1900" dirty="0" smtClean="0"/>
                  <a:t>Offers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sz="1900" b="0" i="1" smtClean="0">
                            <a:latin typeface="Cambria Math" panose="02040503050406030204" pitchFamily="18" charset="0"/>
                          </a:rPr>
                          <m:t>80</m:t>
                        </m:r>
                      </m:sup>
                    </m:sSup>
                  </m:oMath>
                </a14:m>
                <a:r>
                  <a:rPr lang="en-US" sz="1900" dirty="0" smtClean="0"/>
                  <a:t> security against key recovery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sz="19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sup>
                    </m:sSup>
                  </m:oMath>
                </a14:m>
                <a:r>
                  <a:rPr lang="en-US" sz="1900" dirty="0" smtClean="0"/>
                  <a:t> against distinguishing.</a:t>
                </a:r>
              </a:p>
              <a:p>
                <a:pPr>
                  <a:lnSpc>
                    <a:spcPct val="125000"/>
                  </a:lnSpc>
                </a:pPr>
                <a:r>
                  <a:rPr lang="en-US" sz="1900" dirty="0" smtClean="0"/>
                  <a:t>Comes with provable security against generic TMD TO key recovery attacks.</a:t>
                </a:r>
              </a:p>
              <a:p>
                <a:pPr>
                  <a:lnSpc>
                    <a:spcPct val="125000"/>
                  </a:lnSpc>
                </a:pPr>
                <a:r>
                  <a:rPr lang="en-US" sz="1900" dirty="0"/>
                  <a:t>M</a:t>
                </a:r>
                <a:r>
                  <a:rPr lang="en-US" sz="1900" dirty="0" smtClean="0"/>
                  <a:t>aximum packet size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sz="19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sz="1900" dirty="0" smtClean="0"/>
                  <a:t> bit should be sufficient for many practical application </a:t>
                </a:r>
                <a:r>
                  <a:rPr lang="en-US" sz="1900" dirty="0" smtClean="0"/>
                  <a:t>scenarios.</a:t>
                </a:r>
                <a:endParaRPr lang="en-US" sz="1900" dirty="0" smtClean="0"/>
              </a:p>
              <a:p>
                <a:pPr>
                  <a:lnSpc>
                    <a:spcPct val="125000"/>
                  </a:lnSpc>
                </a:pPr>
                <a:r>
                  <a:rPr lang="en-US" sz="1900" dirty="0" smtClean="0"/>
                  <a:t>Saves on chip area and </a:t>
                </a:r>
                <a:r>
                  <a:rPr lang="en-US" sz="1900" b="1" dirty="0" smtClean="0"/>
                  <a:t>consumes 16 % less power </a:t>
                </a:r>
                <a:r>
                  <a:rPr lang="en-US" sz="1900" dirty="0" smtClean="0"/>
                  <a:t>than </a:t>
                </a:r>
                <a:r>
                  <a:rPr lang="en-US" sz="1900" dirty="0"/>
                  <a:t>t</a:t>
                </a:r>
                <a:r>
                  <a:rPr lang="en-US" sz="1900" dirty="0" smtClean="0"/>
                  <a:t>he already highly efficient Grain v1!</a:t>
                </a:r>
              </a:p>
              <a:p>
                <a:pPr>
                  <a:lnSpc>
                    <a:spcPct val="125000"/>
                  </a:lnSpc>
                </a:pPr>
                <a:endParaRPr lang="en-US" sz="800" dirty="0"/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988840"/>
                <a:ext cx="8229600" cy="3996444"/>
              </a:xfrm>
              <a:blipFill rotWithShape="0">
                <a:blip r:embed="rId3"/>
                <a:stretch>
                  <a:fillRect l="-519" r="-148" b="-16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68313" y="1196975"/>
            <a:ext cx="8229600" cy="719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smtClean="0">
                <a:solidFill>
                  <a:srgbClr val="00395A"/>
                </a:solidFill>
              </a:rPr>
              <a:t>Conclusion</a:t>
            </a:r>
            <a:endParaRPr lang="en-US" sz="3200" kern="0" dirty="0">
              <a:solidFill>
                <a:srgbClr val="00395A"/>
              </a:solidFill>
            </a:endParaRP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884368" y="6408738"/>
            <a:ext cx="1126282" cy="476250"/>
          </a:xfrm>
        </p:spPr>
        <p:txBody>
          <a:bodyPr/>
          <a:lstStyle/>
          <a:p>
            <a:r>
              <a:rPr lang="de-DE" smtClean="0"/>
              <a:t>Page </a:t>
            </a:r>
            <a:fld id="{2090C614-60D4-4633-ADDD-11FA2C72ED47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</p:spPr>
        <p:txBody>
          <a:bodyPr/>
          <a:lstStyle/>
          <a:p>
            <a:pPr algn="ctr"/>
            <a:r>
              <a:rPr lang="en-US" sz="1200" smtClean="0"/>
              <a:t>LIZARD – A Lightweight Stream Cipher for Power-constrained Devices</a:t>
            </a:r>
            <a:r>
              <a:rPr lang="en-US" sz="1100" smtClean="0"/>
              <a:t/>
            </a:r>
            <a:br>
              <a:rPr lang="en-US" sz="1100" smtClean="0"/>
            </a:br>
            <a:r>
              <a:rPr lang="en-US" sz="1000" smtClean="0"/>
              <a:t>FSE 2017 (Tokyo, Japan)</a:t>
            </a:r>
          </a:p>
          <a:p>
            <a:pPr algn="ctr"/>
            <a:endParaRPr lang="en-US" sz="1200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</p:spPr>
        <p:txBody>
          <a:bodyPr/>
          <a:lstStyle/>
          <a:p>
            <a:r>
              <a:rPr lang="de-DE" dirty="0" smtClean="0"/>
              <a:t>07.03.2017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612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8313" y="1196975"/>
            <a:ext cx="8229600" cy="719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3200" dirty="0" smtClean="0">
                <a:solidFill>
                  <a:srgbClr val="00395A"/>
                </a:solidFill>
              </a:rPr>
              <a:t>References </a:t>
            </a:r>
            <a:r>
              <a:rPr lang="en-US" sz="3200" dirty="0" err="1" smtClean="0">
                <a:solidFill>
                  <a:srgbClr val="00395A"/>
                </a:solidFill>
              </a:rPr>
              <a:t>w.r.t</a:t>
            </a:r>
            <a:r>
              <a:rPr lang="en-US" sz="3200" dirty="0" smtClean="0">
                <a:solidFill>
                  <a:srgbClr val="00395A"/>
                </a:solidFill>
              </a:rPr>
              <a:t>. Hardware Constraints (1)</a:t>
            </a:r>
            <a:endParaRPr lang="en-US" sz="3200" dirty="0">
              <a:solidFill>
                <a:srgbClr val="00395A"/>
              </a:solidFill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4" y="1979527"/>
            <a:ext cx="8229656" cy="4021241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400" dirty="0" smtClean="0"/>
              <a:t>P</a:t>
            </a:r>
            <a:r>
              <a:rPr lang="en-US" sz="1400" dirty="0"/>
              <a:t>. H. Cole and D. C. </a:t>
            </a:r>
            <a:r>
              <a:rPr lang="en-US" sz="1400" dirty="0" err="1"/>
              <a:t>Ranasinghe</a:t>
            </a:r>
            <a:r>
              <a:rPr lang="en-US" sz="1400" dirty="0"/>
              <a:t>: </a:t>
            </a:r>
            <a:r>
              <a:rPr lang="en-US" sz="1400" i="1" dirty="0"/>
              <a:t>Networked RFID Systems and Lightweight </a:t>
            </a:r>
            <a:r>
              <a:rPr lang="en-US" sz="1400" i="1" dirty="0" smtClean="0"/>
              <a:t>Cryptography</a:t>
            </a:r>
            <a:r>
              <a:rPr lang="en-US" sz="1400" i="1" dirty="0"/>
              <a:t>: Raising Barriers to Product Counterfeiting</a:t>
            </a:r>
            <a:r>
              <a:rPr lang="en-US" sz="1400" dirty="0"/>
              <a:t>, 2008</a:t>
            </a:r>
            <a:r>
              <a:rPr lang="en-US" sz="14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400" dirty="0"/>
              <a:t>M. Feldhofer, J. </a:t>
            </a:r>
            <a:r>
              <a:rPr lang="de-DE" sz="1400" dirty="0" err="1"/>
              <a:t>Wolkerstorfer</a:t>
            </a:r>
            <a:r>
              <a:rPr lang="de-DE" sz="1400" dirty="0"/>
              <a:t>, </a:t>
            </a:r>
            <a:r>
              <a:rPr lang="de-DE" sz="1400" dirty="0" err="1"/>
              <a:t>and</a:t>
            </a:r>
            <a:r>
              <a:rPr lang="de-DE" sz="1400" dirty="0"/>
              <a:t> V. </a:t>
            </a:r>
            <a:r>
              <a:rPr lang="de-DE" sz="1400" dirty="0" err="1"/>
              <a:t>Rijmen</a:t>
            </a:r>
            <a:r>
              <a:rPr lang="de-DE" sz="1400" dirty="0"/>
              <a:t>.</a:t>
            </a:r>
            <a:r>
              <a:rPr lang="en-US" sz="1400" dirty="0" smtClean="0"/>
              <a:t>: </a:t>
            </a:r>
            <a:r>
              <a:rPr lang="en-US" sz="1400" i="1" dirty="0"/>
              <a:t>AES implementation on a grain </a:t>
            </a:r>
            <a:r>
              <a:rPr lang="en-US" sz="1400" i="1" dirty="0" smtClean="0"/>
              <a:t>of sand</a:t>
            </a:r>
            <a:r>
              <a:rPr lang="en-US" sz="1400" dirty="0" smtClean="0"/>
              <a:t>, 2005.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 smtClean="0"/>
              <a:t>M. </a:t>
            </a:r>
            <a:r>
              <a:rPr lang="en-US" sz="1400" dirty="0" err="1"/>
              <a:t>Feldhofer</a:t>
            </a:r>
            <a:r>
              <a:rPr lang="en-US" sz="1400" dirty="0"/>
              <a:t>, </a:t>
            </a:r>
            <a:r>
              <a:rPr lang="en-US" sz="1400" dirty="0" smtClean="0"/>
              <a:t>S. </a:t>
            </a:r>
            <a:r>
              <a:rPr lang="en-US" sz="1400" dirty="0" err="1"/>
              <a:t>Dominikus</a:t>
            </a:r>
            <a:r>
              <a:rPr lang="en-US" sz="1400" dirty="0"/>
              <a:t>, and </a:t>
            </a:r>
            <a:r>
              <a:rPr lang="en-US" sz="1400" dirty="0" smtClean="0"/>
              <a:t>J. </a:t>
            </a:r>
            <a:r>
              <a:rPr lang="en-US" sz="1400" dirty="0" err="1"/>
              <a:t>Wolkerstorfer</a:t>
            </a:r>
            <a:r>
              <a:rPr lang="en-US" sz="1400" dirty="0"/>
              <a:t>: </a:t>
            </a:r>
            <a:r>
              <a:rPr lang="en-US" sz="1400" i="1" dirty="0"/>
              <a:t>Strong authentication for RFID systems using the AES algorithm</a:t>
            </a:r>
            <a:r>
              <a:rPr lang="en-US" sz="1400" dirty="0" smtClean="0"/>
              <a:t>, 2004.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/>
              <a:t>A. </a:t>
            </a:r>
            <a:r>
              <a:rPr lang="en-US" sz="1400" dirty="0" err="1"/>
              <a:t>Juels</a:t>
            </a:r>
            <a:r>
              <a:rPr lang="en-US" sz="1400" dirty="0"/>
              <a:t> and S. A. Weis: </a:t>
            </a:r>
            <a:r>
              <a:rPr lang="en-US" sz="1400" i="1" dirty="0"/>
              <a:t>Authenticating pervasive devices with human protocols</a:t>
            </a:r>
            <a:r>
              <a:rPr lang="en-US" sz="1400" dirty="0" smtClean="0"/>
              <a:t>, 2005.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 smtClean="0"/>
              <a:t>J. </a:t>
            </a:r>
            <a:r>
              <a:rPr lang="en-US" sz="1400" dirty="0" err="1" smtClean="0"/>
              <a:t>Melià-Seguí</a:t>
            </a:r>
            <a:r>
              <a:rPr lang="en-US" sz="1400" dirty="0" smtClean="0"/>
              <a:t>, J. Garcia-Alfaro, and J. Herrera-</a:t>
            </a:r>
            <a:r>
              <a:rPr lang="en-US" sz="1400" dirty="0" err="1" smtClean="0"/>
              <a:t>Joancomartí</a:t>
            </a:r>
            <a:r>
              <a:rPr lang="en-US" sz="1400" dirty="0" smtClean="0"/>
              <a:t>: </a:t>
            </a:r>
            <a:r>
              <a:rPr lang="en-US" sz="1400" i="1" dirty="0" smtClean="0"/>
              <a:t>J3Gen: A PRNG for low-cost passive RFID</a:t>
            </a:r>
            <a:r>
              <a:rPr lang="en-US" sz="1400" dirty="0" smtClean="0"/>
              <a:t>, 2013.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 smtClean="0"/>
              <a:t>A</a:t>
            </a:r>
            <a:r>
              <a:rPr lang="en-US" sz="1400" dirty="0"/>
              <a:t>. </a:t>
            </a:r>
            <a:r>
              <a:rPr lang="en-US" sz="1400" dirty="0" err="1"/>
              <a:t>Nuykin</a:t>
            </a:r>
            <a:r>
              <a:rPr lang="en-US" sz="1400" dirty="0"/>
              <a:t>, A. </a:t>
            </a:r>
            <a:r>
              <a:rPr lang="en-US" sz="1400" dirty="0" err="1"/>
              <a:t>Kravtsov</a:t>
            </a:r>
            <a:r>
              <a:rPr lang="en-US" sz="1400" dirty="0"/>
              <a:t>, S. </a:t>
            </a:r>
            <a:r>
              <a:rPr lang="en-US" sz="1400" dirty="0" err="1"/>
              <a:t>Timoshin</a:t>
            </a:r>
            <a:r>
              <a:rPr lang="en-US" sz="1400" dirty="0"/>
              <a:t>, and I. </a:t>
            </a:r>
            <a:r>
              <a:rPr lang="en-US" sz="1400" dirty="0" err="1"/>
              <a:t>Zubov</a:t>
            </a:r>
            <a:r>
              <a:rPr lang="en-US" sz="1400" dirty="0"/>
              <a:t>: </a:t>
            </a:r>
            <a:r>
              <a:rPr lang="en-US" sz="1400" i="1" dirty="0"/>
              <a:t>A low cost EEPROM design for passive RFID tags</a:t>
            </a:r>
            <a:r>
              <a:rPr lang="en-US" sz="1400" dirty="0"/>
              <a:t>, 2012</a:t>
            </a:r>
            <a:r>
              <a:rPr lang="en-US" sz="14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400" dirty="0"/>
              <a:t>P. Peris-Lopez, J. C. Hernandez-Castro, J. M. Estevez-Tapiador, and A. Ribagorda</a:t>
            </a:r>
            <a:r>
              <a:rPr lang="en-US" sz="1400" dirty="0" smtClean="0"/>
              <a:t>: </a:t>
            </a:r>
            <a:r>
              <a:rPr lang="en-US" sz="1400" i="1" dirty="0"/>
              <a:t>LAMED - a PRNG for EPC Class-1 Generation-2 RFID specification</a:t>
            </a:r>
            <a:r>
              <a:rPr lang="en-US" sz="1400" dirty="0" smtClean="0"/>
              <a:t>, 2009.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/>
              <a:t>A. </a:t>
            </a:r>
            <a:r>
              <a:rPr lang="en-US" sz="1400" dirty="0" err="1"/>
              <a:t>Poschmann</a:t>
            </a:r>
            <a:r>
              <a:rPr lang="en-US" sz="1400" dirty="0"/>
              <a:t>, A. </a:t>
            </a:r>
            <a:r>
              <a:rPr lang="en-US" sz="1400" dirty="0" err="1"/>
              <a:t>Moradi</a:t>
            </a:r>
            <a:r>
              <a:rPr lang="en-US" sz="1400" dirty="0"/>
              <a:t>, K. </a:t>
            </a:r>
            <a:r>
              <a:rPr lang="en-US" sz="1400" dirty="0" err="1"/>
              <a:t>Khoo</a:t>
            </a:r>
            <a:r>
              <a:rPr lang="en-US" sz="1400" dirty="0"/>
              <a:t>, C. Lim, H. Wang, and S. Ling : </a:t>
            </a:r>
            <a:r>
              <a:rPr lang="en-US" sz="1400" i="1" dirty="0"/>
              <a:t>Side-channel resistant crypto for less than 2,300 GE</a:t>
            </a:r>
            <a:r>
              <a:rPr lang="en-US" sz="1400" dirty="0"/>
              <a:t>, 2011</a:t>
            </a:r>
            <a:r>
              <a:rPr lang="en-US" sz="14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/>
              <a:t>D. C. </a:t>
            </a:r>
            <a:r>
              <a:rPr lang="en-US" sz="1400" dirty="0" err="1"/>
              <a:t>Ranasinghe</a:t>
            </a:r>
            <a:r>
              <a:rPr lang="en-US" sz="1400" dirty="0"/>
              <a:t>, D. W. Engels, and P. H. Cole : </a:t>
            </a:r>
            <a:r>
              <a:rPr lang="en-US" sz="1400" i="1" dirty="0"/>
              <a:t>Low-cost RFID systems: Confronting security and privacy</a:t>
            </a:r>
            <a:r>
              <a:rPr lang="en-US" sz="1400" dirty="0"/>
              <a:t>, 2005.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</p:spPr>
        <p:txBody>
          <a:bodyPr/>
          <a:lstStyle/>
          <a:p>
            <a:r>
              <a:rPr lang="de-DE" dirty="0" smtClean="0"/>
              <a:t>07.03.2017</a:t>
            </a:r>
            <a:endParaRPr lang="de-DE" dirty="0"/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884368" y="6408738"/>
            <a:ext cx="1126282" cy="476250"/>
          </a:xfrm>
        </p:spPr>
        <p:txBody>
          <a:bodyPr/>
          <a:lstStyle/>
          <a:p>
            <a:r>
              <a:rPr lang="de-DE" smtClean="0"/>
              <a:t>Page </a:t>
            </a:r>
            <a:fld id="{2090C614-60D4-4633-ADDD-11FA2C72ED47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</p:spPr>
        <p:txBody>
          <a:bodyPr/>
          <a:lstStyle/>
          <a:p>
            <a:pPr algn="ctr"/>
            <a:r>
              <a:rPr lang="en-US" sz="1200" dirty="0" smtClean="0"/>
              <a:t>LIZARD – A Lightweight Stream Cipher for Power-constrained Devices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000" dirty="0" smtClean="0"/>
              <a:t>FSE 2017 (Tokyo, Japan)</a:t>
            </a:r>
          </a:p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1028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8313" y="1196975"/>
            <a:ext cx="8229600" cy="719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3200" dirty="0">
                <a:solidFill>
                  <a:srgbClr val="00395A"/>
                </a:solidFill>
              </a:rPr>
              <a:t>References </a:t>
            </a:r>
            <a:r>
              <a:rPr lang="en-US" sz="3200" dirty="0" err="1">
                <a:solidFill>
                  <a:srgbClr val="00395A"/>
                </a:solidFill>
              </a:rPr>
              <a:t>w.r.t</a:t>
            </a:r>
            <a:r>
              <a:rPr lang="en-US" sz="3200" dirty="0">
                <a:solidFill>
                  <a:srgbClr val="00395A"/>
                </a:solidFill>
              </a:rPr>
              <a:t>. Hardware Constraints </a:t>
            </a:r>
            <a:r>
              <a:rPr lang="en-US" sz="3200" dirty="0" smtClean="0">
                <a:solidFill>
                  <a:srgbClr val="00395A"/>
                </a:solidFill>
              </a:rPr>
              <a:t>(2)</a:t>
            </a:r>
            <a:endParaRPr lang="en-US" sz="3200" dirty="0">
              <a:solidFill>
                <a:srgbClr val="00395A"/>
              </a:solidFill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4" y="1979527"/>
            <a:ext cx="8229656" cy="4021241"/>
          </a:xfrm>
        </p:spPr>
        <p:txBody>
          <a:bodyPr/>
          <a:lstStyle/>
          <a:p>
            <a:pPr marL="457200" indent="-457200">
              <a:buFont typeface="+mj-lt"/>
              <a:buAutoNum type="arabicPeriod" startAt="10"/>
            </a:pPr>
            <a:r>
              <a:rPr lang="en-US" sz="1400" dirty="0" smtClean="0"/>
              <a:t>C</a:t>
            </a:r>
            <a:r>
              <a:rPr lang="en-US" sz="1400" dirty="0"/>
              <a:t>. A. </a:t>
            </a:r>
            <a:r>
              <a:rPr lang="en-US" sz="1400" dirty="0" err="1"/>
              <a:t>Repec</a:t>
            </a:r>
            <a:r>
              <a:rPr lang="en-US" sz="1400" dirty="0"/>
              <a:t>: </a:t>
            </a:r>
            <a:r>
              <a:rPr lang="en-US" sz="1400" i="1" dirty="0"/>
              <a:t>Regulatory status for using RFID in the EPC Gen 2 band (860 </a:t>
            </a:r>
            <a:r>
              <a:rPr lang="en-US" sz="1400" i="1" dirty="0" smtClean="0"/>
              <a:t>to 960 </a:t>
            </a:r>
            <a:r>
              <a:rPr lang="en-US" sz="1400" i="1" dirty="0"/>
              <a:t>MHz) of the UHF spectrum</a:t>
            </a:r>
            <a:r>
              <a:rPr lang="en-US" sz="1400" dirty="0" smtClean="0"/>
              <a:t>, 2013.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de-DE" sz="1400" dirty="0"/>
              <a:t>C. </a:t>
            </a:r>
            <a:r>
              <a:rPr lang="de-DE" sz="1400" dirty="0" err="1"/>
              <a:t>Rolfes</a:t>
            </a:r>
            <a:r>
              <a:rPr lang="de-DE" sz="1400" dirty="0"/>
              <a:t>, A. </a:t>
            </a:r>
            <a:r>
              <a:rPr lang="de-DE" sz="1400" dirty="0" err="1"/>
              <a:t>Poschmann</a:t>
            </a:r>
            <a:r>
              <a:rPr lang="de-DE" sz="1400" dirty="0"/>
              <a:t>, G. Leander, </a:t>
            </a:r>
            <a:r>
              <a:rPr lang="de-DE" sz="1400" dirty="0" err="1"/>
              <a:t>and</a:t>
            </a:r>
            <a:r>
              <a:rPr lang="de-DE" sz="1400" dirty="0"/>
              <a:t> C. Paar</a:t>
            </a:r>
            <a:r>
              <a:rPr lang="en-US" sz="1400" dirty="0" smtClean="0"/>
              <a:t>: </a:t>
            </a:r>
            <a:r>
              <a:rPr lang="en-US" sz="1400" i="1" dirty="0" err="1"/>
              <a:t>Ultralightweight</a:t>
            </a:r>
            <a:r>
              <a:rPr lang="en-US" sz="1400" i="1" dirty="0"/>
              <a:t> implementations for smart devices - security for 1000 gate equivalents</a:t>
            </a:r>
            <a:r>
              <a:rPr lang="en-US" sz="1400" dirty="0" smtClean="0"/>
              <a:t>, 2008.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fi-FI" sz="1400" dirty="0"/>
              <a:t>M.-J. O. Saarinen and D. W. Engels</a:t>
            </a:r>
            <a:r>
              <a:rPr lang="en-US" sz="1400" dirty="0" smtClean="0"/>
              <a:t>: </a:t>
            </a:r>
            <a:r>
              <a:rPr lang="en-US" sz="1400" i="1" dirty="0"/>
              <a:t>A do-it-all-cipher for RFID: Design requirements (extended abstract)</a:t>
            </a:r>
            <a:r>
              <a:rPr lang="en-US" sz="1400" dirty="0" smtClean="0"/>
              <a:t>, 2012.</a:t>
            </a:r>
            <a:endParaRPr lang="en-US" sz="1400" dirty="0"/>
          </a:p>
          <a:p>
            <a:pPr marL="457200" indent="-457200">
              <a:buFont typeface="+mj-lt"/>
              <a:buAutoNum type="arabicPeriod" startAt="10"/>
            </a:pPr>
            <a:r>
              <a:rPr lang="en-US" sz="1400" dirty="0" smtClean="0"/>
              <a:t>W</a:t>
            </a:r>
            <a:r>
              <a:rPr lang="en-US" sz="1400" dirty="0"/>
              <a:t>. Wu and L. Zhang: </a:t>
            </a:r>
            <a:r>
              <a:rPr lang="en-US" sz="1400" i="1" dirty="0" err="1"/>
              <a:t>LBlock</a:t>
            </a:r>
            <a:r>
              <a:rPr lang="en-US" sz="1400" i="1" dirty="0"/>
              <a:t>: A lightweight block cipher</a:t>
            </a:r>
            <a:r>
              <a:rPr lang="en-US" sz="1400" dirty="0" smtClean="0"/>
              <a:t>, 2011.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sz="1400" dirty="0" smtClean="0"/>
              <a:t>M. </a:t>
            </a:r>
            <a:r>
              <a:rPr lang="en-US" sz="1400" dirty="0" err="1" smtClean="0"/>
              <a:t>Feldhofer</a:t>
            </a:r>
            <a:r>
              <a:rPr lang="en-US" sz="1400" dirty="0" smtClean="0"/>
              <a:t>: </a:t>
            </a:r>
            <a:r>
              <a:rPr lang="en-US" sz="1400" i="1" dirty="0" smtClean="0"/>
              <a:t>Comparison of Low-Power Implementations of Trivium and Grain</a:t>
            </a:r>
            <a:r>
              <a:rPr lang="en-US" sz="1400" dirty="0" smtClean="0"/>
              <a:t>, 2007.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sz="1400" dirty="0" smtClean="0"/>
              <a:t>T. Good and M. </a:t>
            </a:r>
            <a:r>
              <a:rPr lang="en-US" sz="1400" dirty="0" err="1" smtClean="0"/>
              <a:t>Benaissa</a:t>
            </a:r>
            <a:r>
              <a:rPr lang="en-US" sz="1400" dirty="0" smtClean="0"/>
              <a:t>: </a:t>
            </a:r>
            <a:r>
              <a:rPr lang="en-US" sz="1400" i="1" dirty="0" smtClean="0"/>
              <a:t>Hardware performance of </a:t>
            </a:r>
            <a:r>
              <a:rPr lang="en-US" sz="1400" i="1" dirty="0" err="1" smtClean="0"/>
              <a:t>eStream</a:t>
            </a:r>
            <a:r>
              <a:rPr lang="en-US" sz="1400" i="1" dirty="0" smtClean="0"/>
              <a:t> phase-III stream cipher candidates</a:t>
            </a:r>
            <a:r>
              <a:rPr lang="en-US" sz="1400" dirty="0" smtClean="0"/>
              <a:t>, 2008.</a:t>
            </a: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884368" y="6408738"/>
            <a:ext cx="1126282" cy="476250"/>
          </a:xfrm>
        </p:spPr>
        <p:txBody>
          <a:bodyPr/>
          <a:lstStyle/>
          <a:p>
            <a:r>
              <a:rPr lang="de-DE" smtClean="0"/>
              <a:t>Page </a:t>
            </a:r>
            <a:fld id="{2090C614-60D4-4633-ADDD-11FA2C72ED47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</p:spPr>
        <p:txBody>
          <a:bodyPr/>
          <a:lstStyle/>
          <a:p>
            <a:pPr algn="ctr"/>
            <a:r>
              <a:rPr lang="en-US" sz="1200" dirty="0" smtClean="0"/>
              <a:t>LIZARD – A Lightweight Stream Cipher for Power-constrained Devices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000" dirty="0" smtClean="0"/>
              <a:t>FSE 2017 (Tokyo, Japan)</a:t>
            </a:r>
          </a:p>
          <a:p>
            <a:pPr algn="ctr"/>
            <a:endParaRPr lang="en-US" sz="120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</p:spPr>
        <p:txBody>
          <a:bodyPr/>
          <a:lstStyle/>
          <a:p>
            <a:r>
              <a:rPr lang="de-DE" dirty="0" smtClean="0"/>
              <a:t>07.03.2017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422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8313" y="1423978"/>
            <a:ext cx="8229600" cy="719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3200" dirty="0" smtClean="0">
                <a:solidFill>
                  <a:srgbClr val="00395A"/>
                </a:solidFill>
              </a:rPr>
              <a:t>Thank you for your attention!</a:t>
            </a:r>
            <a:endParaRPr lang="en-US" sz="3200" dirty="0">
              <a:solidFill>
                <a:srgbClr val="00395A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15" y="2348880"/>
            <a:ext cx="4523995" cy="3392996"/>
          </a:xfrm>
          <a:prstGeom prst="rect">
            <a:avLst/>
          </a:prstGeom>
        </p:spPr>
      </p:pic>
      <p:sp>
        <p:nvSpPr>
          <p:cNvPr id="10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884368" y="6408738"/>
            <a:ext cx="1126282" cy="476250"/>
          </a:xfrm>
        </p:spPr>
        <p:txBody>
          <a:bodyPr/>
          <a:lstStyle/>
          <a:p>
            <a:r>
              <a:rPr lang="de-DE" smtClean="0"/>
              <a:t>Page </a:t>
            </a:r>
            <a:fld id="{2090C614-60D4-4633-ADDD-11FA2C72ED47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11" name="Datumsplatzhalter 4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</p:spPr>
        <p:txBody>
          <a:bodyPr/>
          <a:lstStyle/>
          <a:p>
            <a:r>
              <a:rPr lang="de-DE" dirty="0" smtClean="0"/>
              <a:t>07.03.2017</a:t>
            </a:r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</p:spPr>
        <p:txBody>
          <a:bodyPr/>
          <a:lstStyle/>
          <a:p>
            <a:pPr algn="ctr"/>
            <a:r>
              <a:rPr lang="en-US" sz="1200" smtClean="0"/>
              <a:t>LIZARD – A Lightweight Stream Cipher for Power-constrained Devices</a:t>
            </a:r>
            <a:r>
              <a:rPr lang="en-US" sz="1100" smtClean="0"/>
              <a:t/>
            </a:r>
            <a:br>
              <a:rPr lang="en-US" sz="1100" smtClean="0"/>
            </a:br>
            <a:r>
              <a:rPr lang="en-US" sz="1000" smtClean="0"/>
              <a:t>FSE 2017 (Tokyo, Japan)</a:t>
            </a:r>
          </a:p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084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8313" y="1196975"/>
            <a:ext cx="8229600" cy="719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3200" dirty="0" smtClean="0">
                <a:solidFill>
                  <a:srgbClr val="00395A"/>
                </a:solidFill>
              </a:rPr>
              <a:t>Appendix: Hardware Constraints (1)</a:t>
            </a:r>
            <a:endParaRPr lang="en-US" sz="3200" dirty="0">
              <a:solidFill>
                <a:srgbClr val="00395A"/>
              </a:solidFill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4" y="1979527"/>
            <a:ext cx="8229656" cy="4021241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u="sng" dirty="0" smtClean="0"/>
              <a:t>Area:</a:t>
            </a:r>
          </a:p>
          <a:p>
            <a:pPr lvl="1"/>
            <a:r>
              <a:rPr lang="en-US" sz="1700" dirty="0"/>
              <a:t>M</a:t>
            </a:r>
            <a:r>
              <a:rPr lang="en-US" sz="1700" dirty="0" smtClean="0"/>
              <a:t>easured </a:t>
            </a:r>
            <a:r>
              <a:rPr lang="de-DE" sz="1700" dirty="0"/>
              <a:t>in Gate </a:t>
            </a:r>
            <a:r>
              <a:rPr lang="de-DE" sz="1700" dirty="0" err="1"/>
              <a:t>Equivalents</a:t>
            </a:r>
            <a:r>
              <a:rPr lang="de-DE" sz="1700" dirty="0"/>
              <a:t> (</a:t>
            </a:r>
            <a:r>
              <a:rPr lang="de-DE" sz="1700" dirty="0" smtClean="0"/>
              <a:t>GE): </a:t>
            </a:r>
            <a:r>
              <a:rPr lang="en-US" sz="1700" dirty="0" smtClean="0"/>
              <a:t>1 GE </a:t>
            </a:r>
            <a:r>
              <a:rPr lang="en-US" sz="1700" dirty="0"/>
              <a:t>=</a:t>
            </a:r>
            <a:r>
              <a:rPr lang="en-US" sz="1700" dirty="0" smtClean="0"/>
              <a:t> area of a two-input NAND gate.</a:t>
            </a:r>
          </a:p>
          <a:p>
            <a:pPr lvl="1"/>
            <a:r>
              <a:rPr lang="en-US" sz="1700" dirty="0" smtClean="0"/>
              <a:t>Common implementation tradeoff: Area vs. speed (serial/round-based/parallel).</a:t>
            </a:r>
          </a:p>
          <a:p>
            <a:pPr lvl="1"/>
            <a:r>
              <a:rPr lang="en-US" sz="1700" b="1" dirty="0" smtClean="0"/>
              <a:t>Limit: ~ 2,000 GE (security budget).</a:t>
            </a:r>
          </a:p>
          <a:p>
            <a:pPr lvl="1"/>
            <a:r>
              <a:rPr lang="en-US" sz="1700" dirty="0" smtClean="0"/>
              <a:t>(AES ~ 3,400 GE, SKINNY-64-128 ~ 1,696 GE, Grain v1 </a:t>
            </a:r>
            <a:r>
              <a:rPr lang="en-US" sz="1700" dirty="0"/>
              <a:t>~ </a:t>
            </a:r>
            <a:r>
              <a:rPr lang="en-US" sz="1700" dirty="0" smtClean="0"/>
              <a:t>1250 GE.</a:t>
            </a:r>
            <a:r>
              <a:rPr lang="en-US" sz="1700" dirty="0" smtClean="0">
                <a:cs typeface="Arial" pitchFamily="34" charset="0"/>
              </a:rPr>
              <a:t>)</a:t>
            </a:r>
            <a:endParaRPr lang="en-US" sz="1700" dirty="0"/>
          </a:p>
          <a:p>
            <a:pPr lvl="1"/>
            <a:endParaRPr lang="en-US" sz="1200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u="sng" dirty="0" smtClean="0"/>
              <a:t>Non-volatile Memory (NVM):</a:t>
            </a:r>
          </a:p>
          <a:p>
            <a:pPr lvl="1"/>
            <a:r>
              <a:rPr lang="de-DE" sz="1700" dirty="0"/>
              <a:t>Volatile memory limits </a:t>
            </a:r>
            <a:r>
              <a:rPr lang="en-US" sz="1700" dirty="0"/>
              <a:t>included</a:t>
            </a:r>
            <a:r>
              <a:rPr lang="de-DE" sz="1700" dirty="0"/>
              <a:t> in </a:t>
            </a:r>
            <a:r>
              <a:rPr lang="en-US" sz="1700" dirty="0"/>
              <a:t>area</a:t>
            </a:r>
            <a:r>
              <a:rPr lang="de-DE" sz="1700" dirty="0"/>
              <a:t> </a:t>
            </a:r>
            <a:r>
              <a:rPr lang="en-US" sz="1700" dirty="0"/>
              <a:t>constraints</a:t>
            </a:r>
            <a:r>
              <a:rPr lang="de-DE" sz="1700" dirty="0"/>
              <a:t> (</a:t>
            </a:r>
            <a:r>
              <a:rPr lang="en-US" sz="1700" dirty="0"/>
              <a:t>e.g., for flip-flops</a:t>
            </a:r>
            <a:r>
              <a:rPr lang="de-DE" sz="1700" dirty="0" smtClean="0"/>
              <a:t>).</a:t>
            </a:r>
            <a:endParaRPr lang="en-US" sz="1700" dirty="0" smtClean="0"/>
          </a:p>
          <a:p>
            <a:pPr lvl="1"/>
            <a:r>
              <a:rPr lang="en-US" sz="1700" dirty="0" smtClean="0"/>
              <a:t>Prevalent technology</a:t>
            </a:r>
            <a:r>
              <a:rPr lang="de-DE" sz="1700" dirty="0" smtClean="0"/>
              <a:t>: </a:t>
            </a:r>
            <a:r>
              <a:rPr lang="de-DE" sz="1700" dirty="0"/>
              <a:t>EEPROMs </a:t>
            </a:r>
            <a:r>
              <a:rPr lang="de-DE" sz="1700" dirty="0" smtClean="0"/>
              <a:t>(</a:t>
            </a:r>
            <a:r>
              <a:rPr lang="en-US" sz="1700" dirty="0" smtClean="0"/>
              <a:t>costly</a:t>
            </a:r>
            <a:r>
              <a:rPr lang="de-DE" sz="1700" dirty="0" smtClean="0"/>
              <a:t> </a:t>
            </a:r>
            <a:r>
              <a:rPr lang="de-DE" sz="1700" dirty="0"/>
              <a:t>in terms of </a:t>
            </a:r>
            <a:r>
              <a:rPr lang="en-US" sz="1700" dirty="0" smtClean="0"/>
              <a:t>speed </a:t>
            </a:r>
            <a:r>
              <a:rPr lang="en-US" sz="1700" dirty="0"/>
              <a:t>and </a:t>
            </a:r>
            <a:r>
              <a:rPr lang="de-DE" sz="1700" dirty="0" smtClean="0"/>
              <a:t>power).</a:t>
            </a:r>
          </a:p>
          <a:p>
            <a:pPr lvl="1"/>
            <a:r>
              <a:rPr lang="en-US" sz="1700" dirty="0" smtClean="0"/>
              <a:t>Alternatives </a:t>
            </a:r>
            <a:r>
              <a:rPr lang="en-US" sz="1700" dirty="0" err="1" smtClean="0"/>
              <a:t>w.r.t</a:t>
            </a:r>
            <a:r>
              <a:rPr lang="en-US" sz="1700" dirty="0" smtClean="0"/>
              <a:t>. key storage: Masks, fuses. </a:t>
            </a:r>
          </a:p>
          <a:p>
            <a:pPr lvl="1"/>
            <a:r>
              <a:rPr lang="en-US" sz="1700" b="1" dirty="0" smtClean="0"/>
              <a:t>Limit: ~ 2,048 bit.</a:t>
            </a:r>
            <a:endParaRPr lang="en-US" sz="1700" b="1" dirty="0"/>
          </a:p>
          <a:p>
            <a:pPr lvl="1"/>
            <a:endParaRPr lang="en-US" sz="600" b="1" dirty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884368" y="6408738"/>
            <a:ext cx="1126282" cy="476250"/>
          </a:xfrm>
        </p:spPr>
        <p:txBody>
          <a:bodyPr/>
          <a:lstStyle/>
          <a:p>
            <a:r>
              <a:rPr lang="de-DE" smtClean="0"/>
              <a:t>Page </a:t>
            </a:r>
            <a:fld id="{2090C614-60D4-4633-ADDD-11FA2C72ED47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</p:spPr>
        <p:txBody>
          <a:bodyPr/>
          <a:lstStyle/>
          <a:p>
            <a:pPr algn="ctr"/>
            <a:r>
              <a:rPr lang="en-US" sz="1200" smtClean="0"/>
              <a:t>LIZARD – A Lightweight Stream Cipher for Power-constrained Devices</a:t>
            </a:r>
            <a:r>
              <a:rPr lang="en-US" sz="1100" smtClean="0"/>
              <a:t/>
            </a:r>
            <a:br>
              <a:rPr lang="en-US" sz="1100" smtClean="0"/>
            </a:br>
            <a:r>
              <a:rPr lang="en-US" sz="1000" smtClean="0"/>
              <a:t>FSE 2017 (Tokyo, Japan)</a:t>
            </a:r>
          </a:p>
          <a:p>
            <a:pPr algn="ctr"/>
            <a:endParaRPr lang="en-US" sz="120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</p:spPr>
        <p:txBody>
          <a:bodyPr/>
          <a:lstStyle/>
          <a:p>
            <a:r>
              <a:rPr lang="de-DE" dirty="0" smtClean="0"/>
              <a:t>07.03.2017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071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8313" y="1196975"/>
            <a:ext cx="8229600" cy="719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3200" dirty="0" smtClean="0">
                <a:solidFill>
                  <a:srgbClr val="00395A"/>
                </a:solidFill>
              </a:rPr>
              <a:t>Appendix: Hardware Constraints (2)</a:t>
            </a:r>
            <a:endParaRPr lang="en-US" sz="3200" dirty="0">
              <a:solidFill>
                <a:srgbClr val="00395A"/>
              </a:solidFill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4" y="1979527"/>
            <a:ext cx="8229656" cy="4021241"/>
          </a:xfrm>
        </p:spPr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u="sng" dirty="0" smtClean="0"/>
              <a:t>Power:</a:t>
            </a:r>
            <a:endParaRPr lang="en-US" u="sng" dirty="0"/>
          </a:p>
          <a:p>
            <a:pPr lvl="1"/>
            <a:r>
              <a:rPr lang="en-US" sz="1700" dirty="0"/>
              <a:t>(</a:t>
            </a:r>
            <a:r>
              <a:rPr lang="en-US" sz="1700" dirty="0" smtClean="0"/>
              <a:t>Low-cost / Ultra-constrained) </a:t>
            </a:r>
            <a:r>
              <a:rPr lang="en-US" sz="1700" dirty="0"/>
              <a:t>Tags are passively powered</a:t>
            </a:r>
            <a:r>
              <a:rPr lang="de-DE" sz="1700" dirty="0" smtClean="0"/>
              <a:t>.</a:t>
            </a:r>
          </a:p>
          <a:p>
            <a:pPr lvl="1"/>
            <a:r>
              <a:rPr lang="en-US" sz="1700" dirty="0" smtClean="0"/>
              <a:t>Limiting factors: </a:t>
            </a:r>
            <a:r>
              <a:rPr lang="en-US" sz="1700" dirty="0"/>
              <a:t>T</a:t>
            </a:r>
            <a:r>
              <a:rPr lang="en-US" sz="1700" dirty="0" smtClean="0"/>
              <a:t>ransmission </a:t>
            </a:r>
            <a:r>
              <a:rPr lang="en-US" sz="1700" dirty="0"/>
              <a:t>power of RFID readers (e.g., due to </a:t>
            </a:r>
            <a:r>
              <a:rPr lang="en-US" sz="1700" dirty="0" smtClean="0"/>
              <a:t>legal regulations), temperature issues in medicine (</a:t>
            </a:r>
            <a:r>
              <a:rPr lang="el-GR" sz="1700" dirty="0" smtClean="0"/>
              <a:t>Δ</a:t>
            </a:r>
            <a:r>
              <a:rPr lang="de-DE" sz="1700" dirty="0" smtClean="0"/>
              <a:t> &lt; 1 °C</a:t>
            </a:r>
            <a:r>
              <a:rPr lang="en-US" sz="1700" dirty="0" smtClean="0"/>
              <a:t>), </a:t>
            </a:r>
            <a:r>
              <a:rPr lang="en-US" sz="1700" dirty="0"/>
              <a:t>…</a:t>
            </a:r>
            <a:endParaRPr lang="en-US" sz="1700" dirty="0">
              <a:cs typeface="Arial" pitchFamily="34" charset="0"/>
            </a:endParaRPr>
          </a:p>
          <a:p>
            <a:pPr lvl="1"/>
            <a:r>
              <a:rPr lang="en-US" sz="1700" dirty="0" smtClean="0"/>
              <a:t>Numbers strongly depend </a:t>
            </a:r>
            <a:r>
              <a:rPr lang="en-US" sz="1700" dirty="0"/>
              <a:t>on the technology </a:t>
            </a:r>
            <a:r>
              <a:rPr lang="en-US" sz="1700" dirty="0" smtClean="0"/>
              <a:t>library.</a:t>
            </a:r>
            <a:endParaRPr lang="de-DE" sz="1700" dirty="0" smtClean="0"/>
          </a:p>
          <a:p>
            <a:pPr lvl="1"/>
            <a:r>
              <a:rPr lang="en-US" sz="1700" b="1" dirty="0" smtClean="0"/>
              <a:t>Limit: ~ 10 µW.</a:t>
            </a:r>
          </a:p>
          <a:p>
            <a:pPr lvl="1"/>
            <a:endParaRPr lang="en-US" sz="1200" b="1" dirty="0" smtClean="0"/>
          </a:p>
          <a:p>
            <a:pPr marL="457200" indent="-457200">
              <a:buFont typeface="+mj-lt"/>
              <a:buAutoNum type="arabicPeriod" startAt="3"/>
            </a:pPr>
            <a:r>
              <a:rPr lang="en-US" u="sng" dirty="0" smtClean="0"/>
              <a:t>Clock Speed:</a:t>
            </a:r>
          </a:p>
          <a:p>
            <a:pPr lvl="1"/>
            <a:r>
              <a:rPr lang="en-US" sz="1700" dirty="0"/>
              <a:t>Limited esp. by power constraints</a:t>
            </a:r>
            <a:r>
              <a:rPr lang="en-US" sz="1700" dirty="0" smtClean="0"/>
              <a:t>.</a:t>
            </a:r>
          </a:p>
          <a:p>
            <a:pPr lvl="1"/>
            <a:r>
              <a:rPr lang="en-US" sz="1700" dirty="0" smtClean="0"/>
              <a:t>Important </a:t>
            </a:r>
            <a:r>
              <a:rPr lang="en-US" sz="1700" dirty="0" err="1"/>
              <a:t>w.r.t</a:t>
            </a:r>
            <a:r>
              <a:rPr lang="en-US" sz="1700" dirty="0"/>
              <a:t>. </a:t>
            </a:r>
            <a:r>
              <a:rPr lang="en-US" sz="1700" dirty="0" smtClean="0"/>
              <a:t>transmission (encryption/decryption) times</a:t>
            </a:r>
            <a:r>
              <a:rPr lang="de-DE" sz="1700" dirty="0" smtClean="0"/>
              <a:t>.</a:t>
            </a:r>
          </a:p>
          <a:p>
            <a:pPr lvl="1"/>
            <a:r>
              <a:rPr lang="en-US" sz="1700" b="1" dirty="0" smtClean="0"/>
              <a:t>Limit: ~ 100 KHz</a:t>
            </a:r>
            <a:r>
              <a:rPr lang="en-US" sz="1700" b="1" dirty="0" smtClean="0">
                <a:sym typeface="Wingdings" panose="05000000000000000000" pitchFamily="2" charset="2"/>
              </a:rPr>
              <a:t>.</a:t>
            </a:r>
            <a:endParaRPr lang="en-US" sz="1700" b="1" dirty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884368" y="6408738"/>
            <a:ext cx="1126282" cy="476250"/>
          </a:xfrm>
        </p:spPr>
        <p:txBody>
          <a:bodyPr/>
          <a:lstStyle/>
          <a:p>
            <a:r>
              <a:rPr lang="de-DE" smtClean="0"/>
              <a:t>Page </a:t>
            </a:r>
            <a:fld id="{2090C614-60D4-4633-ADDD-11FA2C72ED47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</p:spPr>
        <p:txBody>
          <a:bodyPr/>
          <a:lstStyle/>
          <a:p>
            <a:pPr algn="ctr"/>
            <a:r>
              <a:rPr lang="en-US" sz="1200" smtClean="0"/>
              <a:t>LIZARD – A Lightweight Stream Cipher for Power-constrained Devices</a:t>
            </a:r>
            <a:r>
              <a:rPr lang="en-US" sz="1100" smtClean="0"/>
              <a:t/>
            </a:r>
            <a:br>
              <a:rPr lang="en-US" sz="1100" smtClean="0"/>
            </a:br>
            <a:r>
              <a:rPr lang="en-US" sz="1000" smtClean="0"/>
              <a:t>FSE 2017 (Tokyo, Japan)</a:t>
            </a:r>
          </a:p>
          <a:p>
            <a:pPr algn="ctr"/>
            <a:endParaRPr lang="en-US" sz="120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</p:spPr>
        <p:txBody>
          <a:bodyPr/>
          <a:lstStyle/>
          <a:p>
            <a:r>
              <a:rPr lang="de-DE" dirty="0" smtClean="0"/>
              <a:t>07.03.2017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711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68313" y="1196975"/>
            <a:ext cx="8229600" cy="719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smtClean="0">
                <a:solidFill>
                  <a:srgbClr val="00395A"/>
                </a:solidFill>
              </a:rPr>
              <a:t>“Lightweight!” – Well, opinions differ…</a:t>
            </a:r>
            <a:endParaRPr lang="en-US" sz="3200" kern="0" dirty="0">
              <a:solidFill>
                <a:srgbClr val="00395A"/>
              </a:solidFill>
            </a:endParaRPr>
          </a:p>
        </p:txBody>
      </p:sp>
      <p:pic>
        <p:nvPicPr>
          <p:cNvPr id="4" name="ColemanLightweight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4372" y="2096852"/>
            <a:ext cx="4877481" cy="3658110"/>
          </a:xfrm>
          <a:prstGeom prst="rect">
            <a:avLst/>
          </a:prstGeom>
        </p:spPr>
      </p:pic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884368" y="6408738"/>
            <a:ext cx="1126282" cy="476250"/>
          </a:xfrm>
        </p:spPr>
        <p:txBody>
          <a:bodyPr/>
          <a:lstStyle/>
          <a:p>
            <a:r>
              <a:rPr lang="de-DE" smtClean="0"/>
              <a:t>Page </a:t>
            </a:r>
            <a:fld id="{2090C614-60D4-4633-ADDD-11FA2C72ED47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11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</p:spPr>
        <p:txBody>
          <a:bodyPr/>
          <a:lstStyle/>
          <a:p>
            <a:pPr algn="ctr"/>
            <a:r>
              <a:rPr lang="en-US" sz="1200" smtClean="0"/>
              <a:t>LIZARD – A Lightweight Stream Cipher for Power-constrained Devices</a:t>
            </a:r>
            <a:r>
              <a:rPr lang="en-US" sz="1100" smtClean="0"/>
              <a:t/>
            </a:r>
            <a:br>
              <a:rPr lang="en-US" sz="1100" smtClean="0"/>
            </a:br>
            <a:r>
              <a:rPr lang="en-US" sz="1000" smtClean="0"/>
              <a:t>FSE 2017 (Tokyo, Japan)</a:t>
            </a:r>
          </a:p>
          <a:p>
            <a:pPr algn="ctr"/>
            <a:endParaRPr lang="en-US" sz="120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</p:spPr>
        <p:txBody>
          <a:bodyPr/>
          <a:lstStyle/>
          <a:p>
            <a:r>
              <a:rPr lang="de-DE" dirty="0" smtClean="0"/>
              <a:t>07.03.2017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542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68313" y="1196975"/>
            <a:ext cx="8229600" cy="719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smtClean="0">
                <a:solidFill>
                  <a:srgbClr val="00395A"/>
                </a:solidFill>
              </a:rPr>
              <a:t>Ultra-constrained RFID Hardware</a:t>
            </a:r>
            <a:endParaRPr lang="en-US" sz="3200" kern="0" dirty="0">
              <a:solidFill>
                <a:srgbClr val="00395A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68314" y="1916113"/>
            <a:ext cx="8229656" cy="408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900" u="sng" kern="0" dirty="0" smtClean="0"/>
              <a:t>Targeted Platform:</a:t>
            </a:r>
            <a:r>
              <a:rPr lang="en-US" sz="1900" kern="0" dirty="0"/>
              <a:t/>
            </a:r>
            <a:br>
              <a:rPr lang="en-US" sz="1900" kern="0" dirty="0"/>
            </a:br>
            <a:r>
              <a:rPr lang="en-US" sz="1800" kern="0" dirty="0" smtClean="0"/>
              <a:t>Passively powered, </a:t>
            </a:r>
            <a:r>
              <a:rPr lang="en-US" sz="1800" b="1" kern="0" dirty="0" smtClean="0"/>
              <a:t>low-cost RFID tags in the range of $0.05 to $0.10</a:t>
            </a:r>
            <a:r>
              <a:rPr lang="en-US" sz="1800" kern="0" dirty="0" smtClean="0"/>
              <a:t> like Electronic Product Codes (EPCs).</a:t>
            </a:r>
          </a:p>
          <a:p>
            <a:endParaRPr lang="en-US" sz="1000" b="1" kern="0" dirty="0" smtClean="0">
              <a:cs typeface="Arial" pitchFamily="34" charset="0"/>
            </a:endParaRPr>
          </a:p>
          <a:p>
            <a:r>
              <a:rPr lang="en-US" sz="1900" u="sng" kern="0" dirty="0" smtClean="0"/>
              <a:t>Technology:</a:t>
            </a:r>
            <a:r>
              <a:rPr lang="en-US" sz="1900" kern="0" dirty="0"/>
              <a:t/>
            </a:r>
            <a:br>
              <a:rPr lang="en-US" sz="1900" kern="0" dirty="0"/>
            </a:br>
            <a:r>
              <a:rPr lang="en-US" sz="1800" b="1" kern="0" dirty="0" smtClean="0"/>
              <a:t>Application-specific Integrated Circuits (ASICs)</a:t>
            </a:r>
          </a:p>
          <a:p>
            <a:pPr lvl="1">
              <a:buFontTx/>
              <a:buChar char="-"/>
            </a:pPr>
            <a:r>
              <a:rPr lang="en-US" sz="1800" kern="0" dirty="0" smtClean="0"/>
              <a:t>Integrated circuit customized for a particular use, rather than intended for general-purpose use.</a:t>
            </a:r>
          </a:p>
          <a:p>
            <a:pPr lvl="1">
              <a:buFontTx/>
              <a:buChar char="-"/>
            </a:pPr>
            <a:r>
              <a:rPr lang="en-US" sz="1800" kern="0" dirty="0" smtClean="0"/>
              <a:t>Typical component in the low-cost RFID context, e.g., due to low per-unit costs (for large batches).</a:t>
            </a:r>
          </a:p>
          <a:p>
            <a:pPr>
              <a:buFontTx/>
              <a:buChar char="-"/>
            </a:pPr>
            <a:endParaRPr lang="en-US" sz="1000" kern="0" dirty="0" smtClean="0">
              <a:cs typeface="Arial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900" u="sng" kern="0" dirty="0" smtClean="0">
                <a:cs typeface="Arial" pitchFamily="34" charset="0"/>
              </a:rPr>
              <a:t>Implementation:</a:t>
            </a:r>
            <a:r>
              <a:rPr lang="en-US" sz="1900" kern="0" dirty="0">
                <a:cs typeface="Arial" pitchFamily="34" charset="0"/>
              </a:rPr>
              <a:t/>
            </a:r>
            <a:br>
              <a:rPr lang="en-US" sz="1900" kern="0" dirty="0">
                <a:cs typeface="Arial" pitchFamily="34" charset="0"/>
              </a:rPr>
            </a:br>
            <a:r>
              <a:rPr lang="en-US" sz="1800" kern="0" dirty="0" smtClean="0">
                <a:cs typeface="Arial" pitchFamily="34" charset="0"/>
              </a:rPr>
              <a:t>Hardware Description Languages like </a:t>
            </a:r>
            <a:r>
              <a:rPr lang="en-US" sz="1800" b="1" kern="0" dirty="0" smtClean="0">
                <a:cs typeface="Arial" pitchFamily="34" charset="0"/>
              </a:rPr>
              <a:t>Verilog</a:t>
            </a:r>
            <a:r>
              <a:rPr lang="en-US" sz="1800" kern="0" dirty="0" smtClean="0">
                <a:cs typeface="Arial" pitchFamily="34" charset="0"/>
              </a:rPr>
              <a:t>.</a:t>
            </a: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884368" y="6408738"/>
            <a:ext cx="1126282" cy="476250"/>
          </a:xfrm>
        </p:spPr>
        <p:txBody>
          <a:bodyPr/>
          <a:lstStyle/>
          <a:p>
            <a:r>
              <a:rPr lang="de-DE" smtClean="0"/>
              <a:t>Page </a:t>
            </a:r>
            <a:fld id="{2090C614-60D4-4633-ADDD-11FA2C72ED47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14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</p:spPr>
        <p:txBody>
          <a:bodyPr/>
          <a:lstStyle/>
          <a:p>
            <a:pPr algn="ctr"/>
            <a:r>
              <a:rPr lang="en-US" sz="1200" smtClean="0"/>
              <a:t>LIZARD – A Lightweight Stream Cipher for Power-constrained Devices</a:t>
            </a:r>
            <a:r>
              <a:rPr lang="en-US" sz="1100" smtClean="0"/>
              <a:t/>
            </a:r>
            <a:br>
              <a:rPr lang="en-US" sz="1100" smtClean="0"/>
            </a:br>
            <a:r>
              <a:rPr lang="en-US" sz="1000" smtClean="0"/>
              <a:t>FSE 2017 (Tokyo, Japan)</a:t>
            </a:r>
          </a:p>
          <a:p>
            <a:pPr algn="ctr"/>
            <a:endParaRPr lang="en-US" sz="120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</p:spPr>
        <p:txBody>
          <a:bodyPr/>
          <a:lstStyle/>
          <a:p>
            <a:r>
              <a:rPr lang="de-DE" dirty="0" smtClean="0"/>
              <a:t>07.03.2017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370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8313" y="1196975"/>
            <a:ext cx="8229600" cy="719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3200" dirty="0" smtClean="0">
                <a:solidFill>
                  <a:srgbClr val="00395A"/>
                </a:solidFill>
              </a:rPr>
              <a:t>Hardware Constraints</a:t>
            </a:r>
            <a:endParaRPr lang="en-US" sz="3200" dirty="0">
              <a:solidFill>
                <a:srgbClr val="00395A"/>
              </a:solidFill>
            </a:endParaRPr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787633"/>
              </p:ext>
            </p:extLst>
          </p:nvPr>
        </p:nvGraphicFramePr>
        <p:xfrm>
          <a:off x="323529" y="2060847"/>
          <a:ext cx="8532947" cy="23619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52328"/>
                <a:gridCol w="2592288"/>
                <a:gridCol w="2988331"/>
              </a:tblGrid>
              <a:tr h="345955"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Resource</a:t>
                      </a:r>
                      <a:r>
                        <a:rPr lang="en-US" sz="1600" baseline="0" noProof="0" dirty="0" smtClean="0"/>
                        <a:t> </a:t>
                      </a:r>
                      <a:r>
                        <a:rPr lang="de-DE" sz="1600" baseline="0" dirty="0" smtClean="0"/>
                        <a:t>/</a:t>
                      </a:r>
                      <a:r>
                        <a:rPr lang="de-DE" sz="1600" dirty="0" smtClean="0"/>
                        <a:t> </a:t>
                      </a:r>
                      <a:r>
                        <a:rPr lang="en-US" sz="1600" baseline="0" noProof="0" dirty="0" smtClean="0"/>
                        <a:t>Property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Limit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 smtClean="0"/>
                        <a:t>Sources (</a:t>
                      </a:r>
                      <a:r>
                        <a:rPr lang="en-US" sz="1600" noProof="0" dirty="0" err="1" smtClean="0"/>
                        <a:t>i</a:t>
                      </a:r>
                      <a:r>
                        <a:rPr lang="en-US" sz="1600" noProof="0" dirty="0" smtClean="0"/>
                        <a:t>. a.)</a:t>
                      </a:r>
                      <a:endParaRPr lang="en-US" sz="1600" noProof="0" dirty="0"/>
                    </a:p>
                  </a:txBody>
                  <a:tcPr/>
                </a:tc>
              </a:tr>
              <a:tr h="50400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Area (Security</a:t>
                      </a:r>
                      <a:r>
                        <a:rPr lang="en-US" sz="1600" b="1" baseline="0" dirty="0" smtClean="0"/>
                        <a:t> Budged)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~ 2,000 GE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[4], [12],</a:t>
                      </a:r>
                      <a:r>
                        <a:rPr lang="en-US" sz="13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[13], [8], [5], [9], [2], [1]</a:t>
                      </a:r>
                      <a:endParaRPr lang="en-US" sz="13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04000">
                <a:tc>
                  <a:txBody>
                    <a:bodyPr/>
                    <a:lstStyle/>
                    <a:p>
                      <a:r>
                        <a:rPr lang="de-DE" sz="1600" b="1" dirty="0" smtClean="0"/>
                        <a:t>Non-volatile</a:t>
                      </a:r>
                      <a:r>
                        <a:rPr lang="de-DE" sz="1600" b="1" baseline="0" dirty="0" smtClean="0"/>
                        <a:t> Memory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~ 2,048 bit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[1], [6],</a:t>
                      </a:r>
                      <a:r>
                        <a:rPr lang="en-US" sz="13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[4]</a:t>
                      </a:r>
                      <a:endParaRPr lang="en-US" sz="13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0400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Power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~ 10 µW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[10], [4], [12], [11]</a:t>
                      </a:r>
                    </a:p>
                  </a:txBody>
                  <a:tcPr anchor="ctr"/>
                </a:tc>
              </a:tr>
              <a:tr h="50400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Clock Speed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~ 100 kHz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[3], [7], [14],</a:t>
                      </a:r>
                      <a:r>
                        <a:rPr lang="en-US" sz="13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[15]</a:t>
                      </a:r>
                      <a:endParaRPr lang="en-US" sz="13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884368" y="6408738"/>
            <a:ext cx="1126282" cy="476250"/>
          </a:xfrm>
        </p:spPr>
        <p:txBody>
          <a:bodyPr/>
          <a:lstStyle/>
          <a:p>
            <a:r>
              <a:rPr lang="de-DE" smtClean="0"/>
              <a:t>Page </a:t>
            </a:r>
            <a:fld id="{2090C614-60D4-4633-ADDD-11FA2C72ED47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</p:spPr>
        <p:txBody>
          <a:bodyPr/>
          <a:lstStyle/>
          <a:p>
            <a:pPr algn="ctr"/>
            <a:r>
              <a:rPr lang="en-US" sz="1200" smtClean="0"/>
              <a:t>LIZARD – A Lightweight Stream Cipher for Power-constrained Devices</a:t>
            </a:r>
            <a:r>
              <a:rPr lang="en-US" sz="1100" smtClean="0"/>
              <a:t/>
            </a:r>
            <a:br>
              <a:rPr lang="en-US" sz="1100" smtClean="0"/>
            </a:br>
            <a:r>
              <a:rPr lang="en-US" sz="1000" smtClean="0"/>
              <a:t>FSE 2017 (Tokyo, Japan)</a:t>
            </a:r>
          </a:p>
          <a:p>
            <a:pPr algn="ctr"/>
            <a:endParaRPr lang="en-US" sz="1200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-216531" y="4689140"/>
            <a:ext cx="9037003" cy="169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</a:pPr>
            <a:r>
              <a:rPr lang="en-US" sz="1800" b="1" kern="0" dirty="0" smtClean="0"/>
              <a:t>More details: </a:t>
            </a:r>
            <a:r>
              <a:rPr lang="en-US" sz="1800" i="1" kern="0" dirty="0" smtClean="0"/>
              <a:t>Lightweight </a:t>
            </a:r>
            <a:r>
              <a:rPr lang="en-US" sz="1800" i="1" kern="0" dirty="0"/>
              <a:t>Authentication Protocols on Ultra-Constrained RFIDs - Myths and </a:t>
            </a:r>
            <a:r>
              <a:rPr lang="en-US" sz="1800" i="1" kern="0" dirty="0" smtClean="0"/>
              <a:t>Facts</a:t>
            </a:r>
            <a:r>
              <a:rPr lang="en-US" sz="1800" i="1" kern="0" dirty="0"/>
              <a:t>; </a:t>
            </a:r>
            <a:r>
              <a:rPr lang="en-US" sz="1800" i="1" kern="0" dirty="0" err="1"/>
              <a:t>Armknecht</a:t>
            </a:r>
            <a:r>
              <a:rPr lang="en-US" sz="1800" i="1" kern="0" dirty="0"/>
              <a:t>, </a:t>
            </a:r>
            <a:r>
              <a:rPr lang="en-US" sz="1800" i="1" kern="0" dirty="0" err="1" smtClean="0"/>
              <a:t>Hamann</a:t>
            </a:r>
            <a:r>
              <a:rPr lang="en-US" sz="1800" i="1" kern="0" dirty="0"/>
              <a:t>, </a:t>
            </a:r>
            <a:r>
              <a:rPr lang="en-US" sz="1800" i="1" kern="0" dirty="0" err="1" smtClean="0"/>
              <a:t>Mikhalev</a:t>
            </a:r>
            <a:r>
              <a:rPr lang="en-US" sz="1800" i="1" kern="0" dirty="0"/>
              <a:t>; </a:t>
            </a:r>
            <a:r>
              <a:rPr lang="en-US" sz="1800" i="1" kern="0" dirty="0" err="1"/>
              <a:t>RFIDSec</a:t>
            </a:r>
            <a:r>
              <a:rPr lang="en-US" sz="1800" i="1" kern="0" dirty="0"/>
              <a:t> </a:t>
            </a:r>
            <a:r>
              <a:rPr lang="en-US" sz="1800" i="1" kern="0" dirty="0" smtClean="0"/>
              <a:t>2014.</a:t>
            </a:r>
          </a:p>
          <a:p>
            <a:pPr lvl="1"/>
            <a:r>
              <a:rPr lang="en-US" sz="1600" b="1" kern="0" dirty="0" smtClean="0"/>
              <a:t>List of practical limits on ultra-constrained low-cost RFID tags.</a:t>
            </a:r>
          </a:p>
          <a:p>
            <a:pPr lvl="1"/>
            <a:r>
              <a:rPr lang="en-US" sz="1600" kern="0" dirty="0"/>
              <a:t>Sources: Literature, </a:t>
            </a:r>
            <a:r>
              <a:rPr lang="en-US" sz="1600" b="1" kern="0" dirty="0"/>
              <a:t>discussions with experts from industry and academia</a:t>
            </a:r>
            <a:r>
              <a:rPr lang="en-US" sz="1600" kern="0" dirty="0" smtClean="0"/>
              <a:t>.</a:t>
            </a:r>
            <a:endParaRPr lang="en-US" sz="1600" b="1" kern="0" dirty="0" smtClean="0"/>
          </a:p>
          <a:p>
            <a:pPr marL="457200" lvl="1" indent="0">
              <a:buNone/>
            </a:pPr>
            <a:endParaRPr lang="en-US" sz="1600" kern="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</p:spPr>
        <p:txBody>
          <a:bodyPr/>
          <a:lstStyle/>
          <a:p>
            <a:r>
              <a:rPr lang="de-DE" dirty="0" smtClean="0"/>
              <a:t>07.03.2017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782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1520" y="1196975"/>
            <a:ext cx="8663186" cy="719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lvl="1"/>
            <a:r>
              <a:rPr lang="en-US" sz="3200" kern="0" dirty="0" smtClean="0">
                <a:solidFill>
                  <a:srgbClr val="00395A"/>
                </a:solidFill>
              </a:rPr>
              <a:t>Traditional Stream Cipher Design</a:t>
            </a:r>
            <a:endParaRPr lang="en-US" sz="3200" kern="0" dirty="0">
              <a:solidFill>
                <a:srgbClr val="00395A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59917" y="1970782"/>
            <a:ext cx="8424166" cy="408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 kern="0" dirty="0" smtClean="0"/>
              <a:t>Rule:</a:t>
            </a:r>
            <a:r>
              <a:rPr lang="en-US" kern="0" dirty="0" smtClean="0"/>
              <a:t> </a:t>
            </a:r>
            <a:r>
              <a:rPr lang="en-US" b="1" kern="0" dirty="0" smtClean="0"/>
              <a:t>State at least twice the key size</a:t>
            </a:r>
            <a:r>
              <a:rPr lang="en-US" kern="0" dirty="0" smtClean="0"/>
              <a:t> (or security parameter).</a:t>
            </a:r>
          </a:p>
          <a:p>
            <a:r>
              <a:rPr lang="en-US" b="1" kern="0" dirty="0" smtClean="0"/>
              <a:t>Reason:</a:t>
            </a:r>
            <a:r>
              <a:rPr lang="en-US" kern="0" dirty="0" smtClean="0"/>
              <a:t> Time-Memory-Data tradeoff (TMD TO) </a:t>
            </a:r>
            <a:r>
              <a:rPr lang="en-US" b="1" kern="0" dirty="0" smtClean="0"/>
              <a:t>attacks based on birthday paradox</a:t>
            </a:r>
            <a:r>
              <a:rPr lang="en-US" kern="0" dirty="0" smtClean="0"/>
              <a:t>.</a:t>
            </a:r>
          </a:p>
          <a:p>
            <a:r>
              <a:rPr lang="en-US" kern="0" dirty="0" smtClean="0"/>
              <a:t>Applies mainly if state update function is key independent.</a:t>
            </a:r>
          </a:p>
          <a:p>
            <a:r>
              <a:rPr lang="en-US" kern="0" dirty="0" err="1" smtClean="0"/>
              <a:t>eSTREAM</a:t>
            </a:r>
            <a:r>
              <a:rPr lang="en-US" kern="0" dirty="0" smtClean="0"/>
              <a:t> finalist stream ciphers obey this rule and have key-independent update functions.</a:t>
            </a:r>
          </a:p>
          <a:p>
            <a:r>
              <a:rPr lang="en-US" b="1" kern="0" dirty="0" smtClean="0"/>
              <a:t>Birthday-based distinguishers</a:t>
            </a:r>
            <a:r>
              <a:rPr lang="en-US" kern="0" dirty="0" smtClean="0"/>
              <a:t> on keystream?</a:t>
            </a:r>
          </a:p>
          <a:p>
            <a:r>
              <a:rPr lang="en-US" kern="0" dirty="0" smtClean="0"/>
              <a:t>Can work </a:t>
            </a:r>
            <a:r>
              <a:rPr lang="en-US" b="1" kern="0" dirty="0" smtClean="0"/>
              <a:t>even for key-dependent update</a:t>
            </a:r>
            <a:r>
              <a:rPr lang="en-US" kern="0" dirty="0" smtClean="0"/>
              <a:t>:</a:t>
            </a:r>
            <a:br>
              <a:rPr lang="en-US" kern="0" dirty="0" smtClean="0"/>
            </a:br>
            <a:r>
              <a:rPr lang="en-US" i="1" kern="0" dirty="0" smtClean="0"/>
              <a:t>A Note on Distinguishing Attacks; </a:t>
            </a:r>
            <a:r>
              <a:rPr lang="en-US" i="1" kern="0" dirty="0" err="1" smtClean="0"/>
              <a:t>Englund</a:t>
            </a:r>
            <a:r>
              <a:rPr lang="en-US" i="1" kern="0" dirty="0" smtClean="0"/>
              <a:t>, Hell, Johansson; </a:t>
            </a:r>
            <a:r>
              <a:rPr lang="en-US" i="1" kern="0" dirty="0"/>
              <a:t>IEEE Information Theory for Wireless Networks, </a:t>
            </a:r>
            <a:r>
              <a:rPr lang="en-US" i="1" kern="0" dirty="0" smtClean="0"/>
              <a:t>2007.</a:t>
            </a:r>
          </a:p>
          <a:p>
            <a:endParaRPr lang="en-US" sz="1800" kern="0" dirty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884368" y="6408738"/>
            <a:ext cx="1126282" cy="476250"/>
          </a:xfrm>
        </p:spPr>
        <p:txBody>
          <a:bodyPr/>
          <a:lstStyle/>
          <a:p>
            <a:r>
              <a:rPr lang="de-DE" smtClean="0"/>
              <a:t>Page </a:t>
            </a:r>
            <a:fld id="{2090C614-60D4-4633-ADDD-11FA2C72ED47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14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</p:spPr>
        <p:txBody>
          <a:bodyPr/>
          <a:lstStyle/>
          <a:p>
            <a:pPr algn="ctr"/>
            <a:r>
              <a:rPr lang="en-US" sz="1200" smtClean="0"/>
              <a:t>LIZARD – A Lightweight Stream Cipher for Power-constrained Devices</a:t>
            </a:r>
            <a:r>
              <a:rPr lang="en-US" sz="1100" smtClean="0"/>
              <a:t/>
            </a:r>
            <a:br>
              <a:rPr lang="en-US" sz="1100" smtClean="0"/>
            </a:br>
            <a:r>
              <a:rPr lang="en-US" sz="1000" smtClean="0"/>
              <a:t>FSE 2017 (Tokyo, Japan)</a:t>
            </a:r>
          </a:p>
          <a:p>
            <a:pPr algn="ctr"/>
            <a:endParaRPr lang="en-US" sz="120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</p:spPr>
        <p:txBody>
          <a:bodyPr/>
          <a:lstStyle/>
          <a:p>
            <a:r>
              <a:rPr lang="de-DE" dirty="0" smtClean="0"/>
              <a:t>07.03.2017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06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1520" y="1196975"/>
            <a:ext cx="8663186" cy="719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lvl="1"/>
            <a:r>
              <a:rPr lang="en-US" sz="3200" kern="0" dirty="0" smtClean="0">
                <a:solidFill>
                  <a:srgbClr val="00395A"/>
                </a:solidFill>
              </a:rPr>
              <a:t>Towards Stream Ciphers with Small State</a:t>
            </a:r>
            <a:endParaRPr lang="en-US" sz="3200" kern="0" dirty="0">
              <a:solidFill>
                <a:srgbClr val="00395A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59917" y="1970782"/>
            <a:ext cx="8424166" cy="408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 kern="0" dirty="0" smtClean="0"/>
              <a:t>Argue:</a:t>
            </a:r>
            <a:r>
              <a:rPr lang="en-US" kern="0" dirty="0" smtClean="0"/>
              <a:t> Allow distinguisher of keystream to some extent. (Block ciphers, e.g., in CTR or OFB, have birthday distinguishers as well.)</a:t>
            </a:r>
            <a:br>
              <a:rPr lang="en-US" kern="0" dirty="0" smtClean="0"/>
            </a:br>
            <a:endParaRPr lang="en-US" kern="0" dirty="0" smtClean="0"/>
          </a:p>
          <a:p>
            <a:r>
              <a:rPr lang="en-US" b="1" kern="0" dirty="0"/>
              <a:t>Goals:</a:t>
            </a:r>
          </a:p>
          <a:p>
            <a:pPr lvl="1"/>
            <a:r>
              <a:rPr lang="en-US" b="1" kern="0" dirty="0" smtClean="0"/>
              <a:t>Lower area and power consumption </a:t>
            </a:r>
            <a:r>
              <a:rPr lang="en-US" kern="0" dirty="0" smtClean="0"/>
              <a:t>than for existing designs.</a:t>
            </a:r>
          </a:p>
          <a:p>
            <a:pPr lvl="1"/>
            <a:r>
              <a:rPr lang="en-US" b="1" kern="0" dirty="0" smtClean="0"/>
              <a:t>Understanding security</a:t>
            </a:r>
            <a:r>
              <a:rPr lang="en-US" kern="0" dirty="0" smtClean="0"/>
              <a:t> achievable by stream ciphers with small state.</a:t>
            </a:r>
          </a:p>
          <a:p>
            <a:pPr lvl="1"/>
            <a:r>
              <a:rPr lang="en-US" kern="0" dirty="0" smtClean="0"/>
              <a:t>Identify additional </a:t>
            </a:r>
            <a:r>
              <a:rPr lang="en-US" b="1" kern="0" dirty="0" smtClean="0"/>
              <a:t>aspects in which existing stream ciphers may have been overdesigned for many practical applications</a:t>
            </a:r>
            <a:r>
              <a:rPr lang="en-US" kern="0" dirty="0" smtClean="0"/>
              <a:t> (e.g., keystream lengths) in the past and which may allow for smaller states.</a:t>
            </a:r>
            <a:endParaRPr lang="en-US" kern="0" dirty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884368" y="6408738"/>
            <a:ext cx="1126282" cy="476250"/>
          </a:xfrm>
        </p:spPr>
        <p:txBody>
          <a:bodyPr/>
          <a:lstStyle/>
          <a:p>
            <a:r>
              <a:rPr lang="de-DE" smtClean="0"/>
              <a:t>Page </a:t>
            </a:r>
            <a:fld id="{2090C614-60D4-4633-ADDD-11FA2C72ED47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14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</p:spPr>
        <p:txBody>
          <a:bodyPr/>
          <a:lstStyle/>
          <a:p>
            <a:pPr algn="ctr"/>
            <a:r>
              <a:rPr lang="en-US" sz="1200" smtClean="0"/>
              <a:t>LIZARD – A Lightweight Stream Cipher for Power-constrained Devices</a:t>
            </a:r>
            <a:r>
              <a:rPr lang="en-US" sz="1100" smtClean="0"/>
              <a:t/>
            </a:r>
            <a:br>
              <a:rPr lang="en-US" sz="1100" smtClean="0"/>
            </a:br>
            <a:r>
              <a:rPr lang="en-US" sz="1000" smtClean="0"/>
              <a:t>FSE 2017 (Tokyo, Japan)</a:t>
            </a:r>
          </a:p>
          <a:p>
            <a:pPr algn="ctr"/>
            <a:endParaRPr lang="en-US" sz="120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</p:spPr>
        <p:txBody>
          <a:bodyPr/>
          <a:lstStyle/>
          <a:p>
            <a:r>
              <a:rPr lang="de-DE" dirty="0" smtClean="0"/>
              <a:t>07.03.2017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672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1520" y="1196975"/>
            <a:ext cx="8663186" cy="719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lvl="1"/>
            <a:r>
              <a:rPr lang="en-US" sz="3200" kern="0" dirty="0" smtClean="0">
                <a:solidFill>
                  <a:srgbClr val="00395A"/>
                </a:solidFill>
              </a:rPr>
              <a:t>Starting Point: Grain v1</a:t>
            </a:r>
            <a:endParaRPr lang="en-US" sz="3200" kern="0" dirty="0">
              <a:solidFill>
                <a:srgbClr val="00395A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59917" y="1970782"/>
            <a:ext cx="8424166" cy="408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Member of final </a:t>
            </a:r>
            <a:r>
              <a:rPr lang="en-US" kern="0" dirty="0" err="1" smtClean="0"/>
              <a:t>eSTREAM</a:t>
            </a:r>
            <a:r>
              <a:rPr lang="en-US" kern="0" dirty="0" smtClean="0"/>
              <a:t> hardware portfolio.</a:t>
            </a:r>
          </a:p>
          <a:p>
            <a:r>
              <a:rPr lang="en-US" kern="0" dirty="0" smtClean="0"/>
              <a:t>State size 160 bit, key size 80 bit, IV size 64 bit.</a:t>
            </a:r>
            <a:br>
              <a:rPr lang="en-US" kern="0" dirty="0" smtClean="0"/>
            </a:br>
            <a:endParaRPr lang="en-US" kern="0" dirty="0" smtClean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884368" y="6408738"/>
            <a:ext cx="1126282" cy="476250"/>
          </a:xfrm>
        </p:spPr>
        <p:txBody>
          <a:bodyPr/>
          <a:lstStyle/>
          <a:p>
            <a:r>
              <a:rPr lang="de-DE" smtClean="0"/>
              <a:t>Page </a:t>
            </a:r>
            <a:fld id="{2090C614-60D4-4633-ADDD-11FA2C72ED47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14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</p:spPr>
        <p:txBody>
          <a:bodyPr/>
          <a:lstStyle/>
          <a:p>
            <a:pPr algn="ctr"/>
            <a:r>
              <a:rPr lang="en-US" sz="1200" smtClean="0"/>
              <a:t>LIZARD – A Lightweight Stream Cipher for Power-constrained Devices</a:t>
            </a:r>
            <a:r>
              <a:rPr lang="en-US" sz="1100" smtClean="0"/>
              <a:t/>
            </a:r>
            <a:br>
              <a:rPr lang="en-US" sz="1100" smtClean="0"/>
            </a:br>
            <a:r>
              <a:rPr lang="en-US" sz="1000" smtClean="0"/>
              <a:t>FSE 2017 (Tokyo, Japan)</a:t>
            </a:r>
          </a:p>
          <a:p>
            <a:pPr algn="ctr"/>
            <a:endParaRPr lang="en-US" sz="1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824" y="2780166"/>
            <a:ext cx="5788351" cy="3329940"/>
          </a:xfrm>
          <a:prstGeom prst="rect">
            <a:avLst/>
          </a:prstGeom>
        </p:spPr>
      </p:pic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</p:spPr>
        <p:txBody>
          <a:bodyPr/>
          <a:lstStyle/>
          <a:p>
            <a:r>
              <a:rPr lang="de-DE" dirty="0" smtClean="0"/>
              <a:t>07.03.2017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859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1520" y="1196975"/>
            <a:ext cx="8663186" cy="719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lvl="1"/>
            <a:r>
              <a:rPr lang="en-US" sz="3200" kern="0" dirty="0" smtClean="0">
                <a:solidFill>
                  <a:srgbClr val="00395A"/>
                </a:solidFill>
              </a:rPr>
              <a:t>Stream Ciphers with Small State</a:t>
            </a:r>
            <a:endParaRPr lang="en-US" sz="3200" kern="0" dirty="0">
              <a:solidFill>
                <a:srgbClr val="00395A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59917" y="1970782"/>
            <a:ext cx="8424166" cy="408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 kern="0" dirty="0" smtClean="0">
                <a:solidFill>
                  <a:srgbClr val="333399"/>
                </a:solidFill>
              </a:rPr>
              <a:t>For 80 bit security, can we go lower than 160 bit state size?</a:t>
            </a:r>
            <a:endParaRPr lang="en-US" kern="0" dirty="0" smtClean="0">
              <a:solidFill>
                <a:srgbClr val="333399"/>
              </a:solidFill>
            </a:endParaRPr>
          </a:p>
          <a:p>
            <a:r>
              <a:rPr lang="en-US" b="1" kern="0" dirty="0" smtClean="0"/>
              <a:t>One idea:</a:t>
            </a:r>
            <a:r>
              <a:rPr lang="en-US" kern="0" dirty="0" smtClean="0"/>
              <a:t> Make </a:t>
            </a:r>
            <a:r>
              <a:rPr lang="en-US" b="1" kern="0" dirty="0" smtClean="0"/>
              <a:t>state update key-dependent</a:t>
            </a:r>
            <a:r>
              <a:rPr lang="en-US" kern="0" dirty="0" smtClean="0"/>
              <a:t>.</a:t>
            </a:r>
          </a:p>
          <a:p>
            <a:r>
              <a:rPr lang="en-US" kern="0" dirty="0" smtClean="0"/>
              <a:t>Cannot prevent distinguishers of keystream, but possibly key recovery. (However, </a:t>
            </a:r>
            <a:r>
              <a:rPr lang="en-US" b="1" kern="0" dirty="0" smtClean="0"/>
              <a:t>no corresponding proofs against TMD TO</a:t>
            </a:r>
            <a:r>
              <a:rPr lang="en-US" kern="0" dirty="0" smtClean="0"/>
              <a:t>, yet.)</a:t>
            </a:r>
          </a:p>
          <a:p>
            <a:r>
              <a:rPr lang="en-US" b="1" kern="0" dirty="0" smtClean="0"/>
              <a:t>Sprout</a:t>
            </a:r>
            <a:r>
              <a:rPr lang="en-US" kern="0" dirty="0" smtClean="0"/>
              <a:t>: State size only 80 bit. Modelled on stream cipher Grain v1. But has been </a:t>
            </a:r>
            <a:r>
              <a:rPr lang="en-US" b="1" kern="0" dirty="0" smtClean="0"/>
              <a:t>broken by several methods</a:t>
            </a:r>
            <a:r>
              <a:rPr lang="en-US" kern="0" dirty="0" smtClean="0"/>
              <a:t>.</a:t>
            </a:r>
          </a:p>
          <a:p>
            <a:r>
              <a:rPr lang="en-US" b="1" kern="0" dirty="0" smtClean="0"/>
              <a:t>Fruit</a:t>
            </a:r>
            <a:r>
              <a:rPr lang="en-US" kern="0" dirty="0" smtClean="0"/>
              <a:t> (on </a:t>
            </a:r>
            <a:r>
              <a:rPr lang="en-US" kern="0" dirty="0" err="1" smtClean="0"/>
              <a:t>ePrint</a:t>
            </a:r>
            <a:r>
              <a:rPr lang="en-US" kern="0" dirty="0" smtClean="0"/>
              <a:t>): A tweak of Sprout, which </a:t>
            </a:r>
            <a:r>
              <a:rPr lang="en-US" b="1" kern="0" dirty="0" smtClean="0"/>
              <a:t>needs to access several non-sequential bits of the secret key per clock cycle</a:t>
            </a:r>
            <a:r>
              <a:rPr lang="en-US" kern="0" dirty="0" smtClean="0"/>
              <a:t> (speed </a:t>
            </a:r>
            <a:r>
              <a:rPr lang="en-US" kern="0" dirty="0"/>
              <a:t>&amp;</a:t>
            </a:r>
            <a:r>
              <a:rPr lang="en-US" kern="0" dirty="0" smtClean="0"/>
              <a:t> power impact!).</a:t>
            </a:r>
          </a:p>
          <a:p>
            <a:r>
              <a:rPr lang="en-US" b="1" kern="0" dirty="0" smtClean="0"/>
              <a:t>Plantlet</a:t>
            </a:r>
            <a:r>
              <a:rPr lang="en-US" kern="0" dirty="0" smtClean="0"/>
              <a:t>: See FSE 2017 talk by </a:t>
            </a:r>
            <a:r>
              <a:rPr lang="en-US" kern="0" dirty="0" err="1" smtClean="0"/>
              <a:t>Vasily</a:t>
            </a:r>
            <a:r>
              <a:rPr lang="en-US" kern="0" dirty="0" smtClean="0"/>
              <a:t> </a:t>
            </a:r>
            <a:r>
              <a:rPr lang="en-US" kern="0" dirty="0" err="1" smtClean="0"/>
              <a:t>Mikhalev</a:t>
            </a:r>
            <a:r>
              <a:rPr lang="en-US" kern="0" dirty="0" smtClean="0"/>
              <a:t>.</a:t>
            </a:r>
          </a:p>
          <a:p>
            <a:endParaRPr lang="en-US" sz="1800" kern="0" dirty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884368" y="6408738"/>
            <a:ext cx="1126282" cy="476250"/>
          </a:xfrm>
        </p:spPr>
        <p:txBody>
          <a:bodyPr/>
          <a:lstStyle/>
          <a:p>
            <a:r>
              <a:rPr lang="de-DE" smtClean="0"/>
              <a:t>Page </a:t>
            </a:r>
            <a:fld id="{2090C614-60D4-4633-ADDD-11FA2C72ED47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14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259632" y="6345720"/>
            <a:ext cx="6624736" cy="539664"/>
          </a:xfrm>
        </p:spPr>
        <p:txBody>
          <a:bodyPr/>
          <a:lstStyle/>
          <a:p>
            <a:pPr algn="ctr"/>
            <a:r>
              <a:rPr lang="en-US" sz="1200" smtClean="0"/>
              <a:t>LIZARD – A Lightweight Stream Cipher for Power-constrained Devices</a:t>
            </a:r>
            <a:r>
              <a:rPr lang="en-US" sz="1100" smtClean="0"/>
              <a:t/>
            </a:r>
            <a:br>
              <a:rPr lang="en-US" sz="1100" smtClean="0"/>
            </a:br>
            <a:r>
              <a:rPr lang="en-US" sz="1000" smtClean="0"/>
              <a:t>FSE 2017 (Tokyo, Japan)</a:t>
            </a:r>
          </a:p>
          <a:p>
            <a:pPr algn="ctr"/>
            <a:endParaRPr lang="en-US" sz="1200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134938" y="6408738"/>
            <a:ext cx="1124694" cy="476250"/>
          </a:xfrm>
        </p:spPr>
        <p:txBody>
          <a:bodyPr/>
          <a:lstStyle/>
          <a:p>
            <a:r>
              <a:rPr lang="de-DE" dirty="0" smtClean="0"/>
              <a:t>07.03.2017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584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4,6306"/>
  <p:tag name="ORIGINALWIDTH" val="2209,224"/>
  <p:tag name="LATEXADDIN" val="\documentclass{article}&#10;\usepackage{amsmath}&#10;\pagestyle{empty}&#10;\begin{document}&#10;&#10;\begin{align*}&#10;&amp;B^{0}_{j} := &#10;\begin{cases}&#10; K_j \oplus IV_{j}, &amp; \text{for } j \in \left\{0,\ldots,63\right\},\\&#10; K_j,  &amp; \text{for } j \in \left\{64,\ldots,89\right\},&#10;\end{cases}\\&#10;&amp;S^{0}_{i} := &#10;\begin{cases}&#10; K_{i + 90}, \hspace{3.6ex}&amp; \text{for } i \in \left\{0,\ldots,28\right\},\\&#10; K_{119} \oplus 1,  &amp; \text{for } i = 29,\\&#10; 1,  &amp; \text{for } i = 30.\\&#10;\end{cases}&#10;\end{align*}&#10;&#10;&#10;\end{document}"/>
  <p:tag name="IGUANATEXSIZE" val="20"/>
  <p:tag name="IGUANATEXCURSOR" val="468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81,1773"/>
  <p:tag name="ORIGINALWIDTH" val="2427,447"/>
  <p:tag name="LATEXADDIN" val="\documentclass{article}&#10;\usepackage{amsmath}&#10;\pagestyle{empty}&#10;\begin{document}&#10;&#10;\begin{align*}&#10;&amp;B^{129}_{j} := B^{128}_{j} \oplus K_j, \hspace{2ex}\text{for } j \in \left\{0,\ldots,89\right\},\\&#10;&amp;S^{129}_{i} := &#10;\begin{cases}&#10; S^{128}_{i} \oplus K_{i + 90}, &amp; \text{for } i \in \left\{0,\ldots,29\right\},\\&#10; 1,  &amp; \text{for } i = 30.\\&#10;\end{cases}&#10;\end{align*}&#10;&#10;&#10;\end{document}"/>
  <p:tag name="IGUANATEXSIZE" val="20"/>
  <p:tag name="IGUANATEXCURSOR" val="362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5,6393"/>
  <p:tag name="ORIGINALWIDTH" val="3000,375"/>
  <p:tag name="LATEXADDIN" val="\documentclass{article}&#10;\usepackage{booktabs}&#10;\usepackage{amsmath}&#10;\pagestyle{empty}&#10;\begin{document}&#10;&#10;\begin{table}[tb]&#10; \center&#10; \begin{tabular}{lcccc}&#10;  \toprule&#10;  Design         &amp; \ Area\ \ &amp;  \ Power\ \ &amp; \ Delay\ \ &amp; \ Load/Ini\ \ \\&#10;            &amp; [GE]    &amp; [nW]      &amp; [ps]    &amp; [clk. cyc.]\\&#10;  \midrule&#10;  \textsc{Lizard}$^*$ &amp; 1161    &amp; 2110     &amp; 2474     &amp; 499 \\&#10;  Grain~v1$^*$     &amp; 1268    &amp; 2517     &amp; 2155     &amp; 241 \\&#10;  Grain~v1       &amp; 1221    &amp; 3578     &amp; 2166     &amp; 161 \\&#10;  \bottomrule&#10; \end{tabular}&#10; %&#10; %\vspace{0.75em}&#10; %&#10; %\caption{Hardware results for a clock speed of 100 kHz. The symbol $^*$ indicates that the respective implementation uses serialized key/IV loading. Latency is given as the number of clock cycles needed to perform the state initialization (including module reset and key/IV loading), denoted \textit{Load/Ini} in the table. After state initialization, all designs produce one keystream bit per clock cycle, corresponding to a throughput of 100 kbit/s.\vspace{0.25em}}&#10; %\label{tab:hardware-results}&#10;\end{table}&#10;&#10;&#10;\end{document}"/>
  <p:tag name="IGUANATEXSIZE" val="20"/>
  <p:tag name="IGUANATEXCURSOR" val="45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a:style>
    </a:sp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1803</Words>
  <Application>Microsoft Office PowerPoint</Application>
  <PresentationFormat>Bildschirmpräsentation (4:3)</PresentationFormat>
  <Paragraphs>266</Paragraphs>
  <Slides>25</Slides>
  <Notes>25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9" baseType="lpstr">
      <vt:lpstr>Arial</vt:lpstr>
      <vt:lpstr>Cambria Math</vt:lpstr>
      <vt:lpstr>Wingdings</vt:lpstr>
      <vt:lpstr>Standarddesign</vt:lpstr>
      <vt:lpstr>LIZARD – A Lightweight Stream Cipher  for Power-constrained Devices </vt:lpstr>
      <vt:lpstr>PowerPoint-Präsentation</vt:lpstr>
      <vt:lpstr>PowerPoint-Präsentation</vt:lpstr>
      <vt:lpstr>PowerPoint-Präsentation</vt:lpstr>
      <vt:lpstr>Hardware Constraints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References w.r.t. Hardware Constraints (1)</vt:lpstr>
      <vt:lpstr>References w.r.t. Hardware Constraints (2)</vt:lpstr>
      <vt:lpstr>Thank you for your attention!</vt:lpstr>
      <vt:lpstr>Appendix: Hardware Constraints (1)</vt:lpstr>
      <vt:lpstr>Appendix: Hardware Constraints (2)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FSE 2017</dc:title>
  <dc:subject>LIZARD</dc:subject>
  <dc:creator>Matthias Hamann</dc:creator>
  <cp:lastModifiedBy>Matthias Hamann</cp:lastModifiedBy>
  <cp:revision>1744</cp:revision>
  <cp:lastPrinted>2012-12-07T07:25:20Z</cp:lastPrinted>
  <dcterms:created xsi:type="dcterms:W3CDTF">2006-10-24T19:32:52Z</dcterms:created>
  <dcterms:modified xsi:type="dcterms:W3CDTF">2017-03-06T16:26:31Z</dcterms:modified>
</cp:coreProperties>
</file>